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.jpeg" ContentType="image/jpeg"/>
  <Override PartName="/ppt/notesSlides/notesSlide9.xml" ContentType="application/vnd.openxmlformats-officedocument.presentationml.notesSlide+xml"/>
  <Override PartName="/ppt/media/image3.jpeg" ContentType="image/jpeg"/>
  <Override PartName="/ppt/notesSlides/notesSlide10.xml" ContentType="application/vnd.openxmlformats-officedocument.presentationml.notesSlide+xml"/>
  <Override PartName="/ppt/media/media1.mp3" ContentType="audio/unknown"/>
  <Override PartName="/ppt/media/image4.jpeg" ContentType="image/jpeg"/>
  <Override PartName="/ppt/media/image5.jpe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6.jpe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0F0F0"/>
              </a:solidFill>
              <a:prstDash val="solid"/>
              <a:miter lim="400000"/>
            </a:ln>
          </a:top>
          <a:bottom>
            <a:ln w="3175" cap="flat">
              <a:solidFill>
                <a:srgbClr val="F0F0F0"/>
              </a:solidFill>
              <a:prstDash val="solid"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0F0F0"/>
              </a:solidFill>
              <a:prstDash val="solid"/>
              <a:miter lim="400000"/>
            </a:ln>
          </a:top>
          <a:bottom>
            <a:ln w="3175" cap="flat">
              <a:solidFill>
                <a:srgbClr val="F0F0F0"/>
              </a:solidFill>
              <a:prstDash val="solid"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3175" cap="flat">
              <a:solidFill>
                <a:srgbClr val="484745"/>
              </a:solidFill>
              <a:prstDash val="solid"/>
              <a:miter lim="400000"/>
            </a:ln>
          </a:left>
          <a:right>
            <a:ln w="3175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3175" cap="flat">
              <a:solidFill>
                <a:srgbClr val="5E5D5B"/>
              </a:solidFill>
              <a:prstDash val="solid"/>
              <a:miter lim="400000"/>
            </a:ln>
          </a:top>
          <a:bottom>
            <a:ln w="3175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3175" cap="flat">
              <a:solidFill>
                <a:srgbClr val="484745"/>
              </a:solidFill>
              <a:prstDash val="solid"/>
              <a:miter lim="400000"/>
            </a:ln>
          </a:top>
          <a:bottom>
            <a:ln w="3175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0F0F0"/>
              </a:solidFill>
              <a:prstDash val="solid"/>
              <a:miter lim="400000"/>
            </a:ln>
          </a:top>
          <a:bottom>
            <a:ln w="3175" cap="flat">
              <a:solidFill>
                <a:srgbClr val="F0F0F0"/>
              </a:solidFill>
              <a:prstDash val="solid"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3175" cap="flat">
              <a:solidFill>
                <a:srgbClr val="F0F0F0"/>
              </a:solidFill>
              <a:prstDash val="solid"/>
              <a:miter lim="400000"/>
            </a:ln>
          </a:top>
          <a:bottom>
            <a:ln w="3175" cap="flat">
              <a:solidFill>
                <a:srgbClr val="F0F0F0"/>
              </a:solidFill>
              <a:prstDash val="solid"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3175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75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Shape 1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Bruner s’intéresse aux différents processus du développement de la connaissance.</a:t>
            </a:r>
          </a:p>
          <a:p>
            <a:pPr/>
          </a:p>
          <a:p>
            <a:pPr/>
            <a:r>
              <a:t>Après la 2e guerre mondiale, il s’est intéressé aux questions d'opinions et de propagande. </a:t>
            </a:r>
          </a:p>
          <a:p>
            <a:pPr/>
            <a:r>
              <a:t>Il revisite ensuite, expérimentalement, l'approche perceptive, dite des seuils sensoriels.</a:t>
            </a:r>
          </a:p>
          <a:p>
            <a:pPr/>
            <a:r>
              <a:t>Il croit que c’est avec la médiation sociale qu’il est possible de développer la pensée et les opinions.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9" name="Shape 6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L’outil numérique combine des outils pour une plus grande efficacité</a:t>
            </a:r>
          </a:p>
          <a:p>
            <a:pPr/>
            <a:r>
              <a:t>Antidote permet non seulement de chercher des mots dans plusieurs types de dictionnaires, il permet également de s’auto-corriger en proposant des pistes pour améliorer le texte.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Shape 9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2" name="Shape 9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Vers sont phonétiques et sans rime</a:t>
            </a:r>
          </a:p>
          <a:p>
            <a:pPr/>
          </a:p>
          <a:p>
            <a:pPr/>
            <a:r>
              <a:t>Structure classique de 5 syllabes - 7 syllabes - 5 syllabes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4" name="Shape 9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Paper by 53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6" name="Shape 9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L’importance des mots clés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Shape 10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5" name="Shape 10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Parler de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Shape 12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0" name="Shape 12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 modèle 4:o est une adaptation du modèle classique des 3 o Tableau Bureau Cerveau</a:t>
            </a:r>
          </a:p>
          <a:p>
            <a:pPr/>
          </a:p>
          <a:p>
            <a:pPr/>
            <a:r>
              <a:t>Ici nous avons rajouté Réseau ce qui correspond au vécu de l’élève.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Shape 12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3" name="Shape 12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etherPad du RÉCIT</a:t>
            </a:r>
          </a:p>
          <a:p>
            <a:pPr/>
            <a:r>
              <a:t>Google Docs</a:t>
            </a:r>
          </a:p>
          <a:p>
            <a:pPr/>
            <a:r>
              <a:t>Office 365</a:t>
            </a:r>
          </a:p>
          <a:p>
            <a:pPr/>
          </a:p>
          <a:p>
            <a:pPr/>
            <a:r>
              <a:t>Twitter -&gt; textes courts</a:t>
            </a:r>
          </a:p>
          <a:p>
            <a:pPr/>
            <a:r>
              <a:t>Wordpress -&gt; textes longs</a:t>
            </a:r>
          </a:p>
          <a:p>
            <a:pPr/>
            <a:r>
              <a:t>Podcast -&gt; textes à l’oral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Shape 13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5" name="Shape 13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Blippar</a:t>
            </a:r>
          </a:p>
          <a:p>
            <a:pPr/>
            <a:r>
              <a:t>Storyfab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Shape 13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4" name="Shape 13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SRC La Presse</a:t>
            </a:r>
          </a:p>
          <a:p>
            <a:pPr/>
            <a:r>
              <a:t>Wikipedia, Vikidia (pour les plus jeunes) et Wikimini (par les jeunes)</a:t>
            </a:r>
          </a:p>
          <a:p>
            <a:pPr/>
          </a:p>
          <a:p>
            <a:pPr/>
            <a:r>
              <a:t>L’importance des mots clés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Shape 2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700"/>
            </a:pPr>
            <a:r>
              <a:t>Approche «Se questionner sur la valeur nutritive des aliments que nous consommons et sur les effets nocifs sur la santé d’autres aliments».</a:t>
            </a:r>
          </a:p>
          <a:p>
            <a:pPr>
              <a:defRPr sz="1700"/>
            </a:pPr>
            <a:r>
              <a:t>Ses élèves :</a:t>
            </a:r>
          </a:p>
          <a:p>
            <a:pPr>
              <a:defRPr sz="1700"/>
            </a:pPr>
            <a:r>
              <a:t>sont très occupés. Ils réfléchissent à un problème complexe. Ils sont en train de faire un schéma heuristique.</a:t>
            </a:r>
          </a:p>
          <a:p>
            <a:pPr>
              <a:defRPr sz="1700"/>
            </a:pPr>
          </a:p>
          <a:p>
            <a:pPr>
              <a:defRPr sz="1700"/>
            </a:pPr>
            <a:r>
              <a:t>Pendant ce temps, elle travaillait avec  d’autres élèves  ( qui sont assis à leur place ). Elle leur fait confiance. Elle intervient au besoin pour pousser le questionnement plus loin.</a:t>
            </a:r>
          </a:p>
          <a:p>
            <a:pPr>
              <a:defRPr sz="1700"/>
            </a:pPr>
            <a:r>
              <a:t>Elle favorise leur autonomie. </a:t>
            </a:r>
          </a:p>
          <a:p>
            <a:pPr>
              <a:defRPr sz="1700"/>
            </a:pPr>
            <a:r>
              <a:t>Elle a recours aux élèves experts lorsqu’elle a de la difficulté  à utiliser un logiciel.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Charlotte utilise la technologie sanas trop réfléchir aux usages pédagogiques qui pourraient profiter à ses élèves. </a:t>
            </a:r>
          </a:p>
          <a:p>
            <a:pPr>
              <a:defRPr sz="1600"/>
            </a:pPr>
            <a:r>
              <a:t>Elle est juste «bonne en techno».</a:t>
            </a:r>
          </a:p>
          <a:p>
            <a:pPr>
              <a:defRPr sz="1600"/>
            </a:pPr>
            <a:r>
              <a:t>Elle a l’impression que son enseignement s’est modernisé mais ce n’est pas le cas.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Robert refuse de laisser entrer les technologies en classe car cela l’insécurise, profondément. Il ne veut pas changer ses pratiques.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Suzanne pour sa part a compris qu’il lui était impossible de tout connaître de la technologie. Elle fait confiance à ses élèves «technos» pour l’aider.</a:t>
            </a:r>
          </a:p>
          <a:p>
            <a:pPr>
              <a:defRPr sz="1600"/>
            </a:pPr>
            <a:r>
              <a:t>Elle renouvelle ses pratiques LORSQUE NÉCESSAIRE.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hape 3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Plus l’enseignement est frontal, moins les besoins technologiques sont diversifiés.</a:t>
            </a:r>
          </a:p>
          <a:p>
            <a:pPr/>
            <a:r>
              <a:t>Plus les apprentissages sont collaboratifs et «décentralisés», plus les technologies sont diversifiées et personnalisées (BYOD)</a:t>
            </a:r>
          </a:p>
          <a:p>
            <a:pPr/>
          </a:p>
          <a:p>
            <a:pPr>
              <a:defRPr sz="2000"/>
            </a:pPr>
            <a:r>
              <a:t>Michel Serres parle de mutations du cognitif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Shape 4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Snapchat</a:t>
            </a:r>
          </a:p>
          <a:p>
            <a:pPr/>
            <a:r>
              <a:t>L’important pour </a:t>
            </a:r>
            <a:r>
              <a:rPr>
                <a:solidFill>
                  <a:schemeClr val="accent5"/>
                </a:solidFill>
              </a:rPr>
              <a:t>Ibraim</a:t>
            </a:r>
            <a:r>
              <a:t> c’est de </a:t>
            </a:r>
            <a:r>
              <a:rPr>
                <a:solidFill>
                  <a:schemeClr val="accent5"/>
                </a:solidFill>
              </a:rPr>
              <a:t>partager ses passions</a:t>
            </a:r>
          </a:p>
          <a:p>
            <a:pPr/>
            <a:r>
              <a:t>Pour </a:t>
            </a:r>
            <a:r>
              <a:rPr>
                <a:solidFill>
                  <a:schemeClr val="accent5"/>
                </a:solidFill>
              </a:rPr>
              <a:t>Pierre-Antoine</a:t>
            </a:r>
            <a:r>
              <a:t>, ce qui prime c’est d’</a:t>
            </a:r>
            <a:r>
              <a:rPr>
                <a:solidFill>
                  <a:schemeClr val="accent5"/>
                </a:solidFill>
              </a:rPr>
              <a:t>échanger avec les amis</a:t>
            </a:r>
            <a:r>
              <a:t>, de </a:t>
            </a:r>
            <a:r>
              <a:rPr>
                <a:solidFill>
                  <a:schemeClr val="accent5"/>
                </a:solidFill>
              </a:rPr>
              <a:t>socialiser</a:t>
            </a:r>
            <a:r>
              <a:t> souvent</a:t>
            </a:r>
          </a:p>
          <a:p>
            <a:pPr/>
            <a:r>
              <a:rPr>
                <a:solidFill>
                  <a:schemeClr val="accent5"/>
                </a:solidFill>
              </a:rPr>
              <a:t>Maude</a:t>
            </a:r>
            <a:r>
              <a:t> est une jeune fille très curieuse. Elle </a:t>
            </a:r>
            <a:r>
              <a:rPr>
                <a:solidFill>
                  <a:schemeClr val="accent5"/>
                </a:solidFill>
              </a:rPr>
              <a:t>se pose beaucoup de questions</a:t>
            </a:r>
            <a:r>
              <a:t> et elle est constamment à la </a:t>
            </a:r>
            <a:r>
              <a:rPr>
                <a:solidFill>
                  <a:schemeClr val="accent5"/>
                </a:solidFill>
              </a:rPr>
              <a:t>recherche de réponses</a:t>
            </a:r>
            <a:r>
              <a:t>.</a:t>
            </a:r>
          </a:p>
          <a:p>
            <a:pPr/>
            <a:r>
              <a:t>Quant qu’à Kevin, il n’en est pas à son premier mauvais coup. Il aime montrer qu’il est bon.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4" name="Shape 5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Pour </a:t>
            </a:r>
            <a:r>
              <a:rPr>
                <a:solidFill>
                  <a:srgbClr val="E5A442"/>
                </a:solidFill>
              </a:rPr>
              <a:t>Ibraim</a:t>
            </a:r>
            <a:r>
              <a:t>, </a:t>
            </a:r>
            <a:r>
              <a:rPr>
                <a:solidFill>
                  <a:srgbClr val="3FC6C5"/>
                </a:solidFill>
              </a:rPr>
              <a:t>Maude</a:t>
            </a:r>
            <a:r>
              <a:t> et </a:t>
            </a:r>
            <a:r>
              <a:rPr>
                <a:solidFill>
                  <a:srgbClr val="51D462"/>
                </a:solidFill>
              </a:rPr>
              <a:t>Pierre-Antoine</a:t>
            </a:r>
            <a:r>
              <a:t>, </a:t>
            </a:r>
            <a:r>
              <a:rPr>
                <a:solidFill>
                  <a:srgbClr val="0087FF"/>
                </a:solidFill>
              </a:rPr>
              <a:t>substituer les outils</a:t>
            </a:r>
            <a:r>
              <a:t> afin qu’ils bonifient leur façon de communiquer.</a:t>
            </a:r>
          </a:p>
          <a:p>
            <a:pPr/>
          </a:p>
          <a:p>
            <a:pPr/>
            <a:r>
              <a:t>Pour Kevin, </a:t>
            </a:r>
            <a:r>
              <a:rPr>
                <a:solidFill>
                  <a:srgbClr val="CA4A4A"/>
                </a:solidFill>
              </a:rPr>
              <a:t>substituer l’activité</a:t>
            </a:r>
            <a:r>
              <a:t> en gardant les outils pour faire valoir son talent… de façon plus sécuritaire.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5" name="Shape 5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Pour </a:t>
            </a:r>
            <a:r>
              <a:rPr>
                <a:solidFill>
                  <a:srgbClr val="E5A442"/>
                </a:solidFill>
              </a:rPr>
              <a:t>Ibraim</a:t>
            </a:r>
            <a:r>
              <a:t>, </a:t>
            </a:r>
            <a:r>
              <a:rPr>
                <a:solidFill>
                  <a:srgbClr val="3FC6C5"/>
                </a:solidFill>
              </a:rPr>
              <a:t>Maude</a:t>
            </a:r>
            <a:r>
              <a:t> et </a:t>
            </a:r>
            <a:r>
              <a:rPr>
                <a:solidFill>
                  <a:srgbClr val="51D462"/>
                </a:solidFill>
              </a:rPr>
              <a:t>Pierre-Antoine</a:t>
            </a:r>
            <a:r>
              <a:t>, </a:t>
            </a:r>
            <a:r>
              <a:rPr>
                <a:solidFill>
                  <a:srgbClr val="0087FF"/>
                </a:solidFill>
              </a:rPr>
              <a:t>substituer les outils</a:t>
            </a:r>
            <a:r>
              <a:t> pour qu’ils bonifient leur façon de communiquer.</a:t>
            </a:r>
          </a:p>
          <a:p>
            <a:pPr>
              <a:defRPr sz="2000"/>
            </a:pPr>
          </a:p>
          <a:p>
            <a:pPr>
              <a:defRPr sz="2000"/>
            </a:pPr>
            <a:r>
              <a:t>Pour Kevin, </a:t>
            </a:r>
            <a:r>
              <a:rPr>
                <a:solidFill>
                  <a:srgbClr val="CA4A4A"/>
                </a:solidFill>
              </a:rPr>
              <a:t>substituer l’activité</a:t>
            </a:r>
            <a:r>
              <a:t> en gardant les outils pour faire valoir son talent… de façon plus sécuritaire.</a:t>
            </a:r>
          </a:p>
          <a:p>
            <a:pPr>
              <a:defRPr sz="2000"/>
            </a:pPr>
          </a:p>
          <a:p>
            <a:pPr>
              <a:defRPr sz="2000"/>
            </a:pPr>
            <a:r>
              <a:t>Maintenant, il faut parvenir à varier les activités pour que les Ibraim, les Pierre-Antoine, les Maude et les Kévin soient exposés à des cheminements variés.</a:t>
            </a:r>
          </a:p>
          <a:p>
            <a:pPr>
              <a:defRPr sz="2000"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8" name="Shape 5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300"/>
            </a:pPr>
            <a:r>
              <a:t>Professeur en technologies éducatives</a:t>
            </a:r>
            <a:br/>
            <a:r>
              <a:t>à l'université de Newcastle upon Tyne</a:t>
            </a:r>
          </a:p>
          <a:p>
            <a:pPr>
              <a:defRPr sz="1300"/>
            </a:pPr>
          </a:p>
          <a:p>
            <a:pPr>
              <a:defRPr sz="1300"/>
            </a:pPr>
            <a:r>
              <a:t>Il voulait recycler de vieux ordinateurs</a:t>
            </a:r>
          </a:p>
          <a:p>
            <a:pPr>
              <a:defRPr sz="1300"/>
            </a:pPr>
            <a:r>
              <a:t>Il les a placés dans les ouvertures d’un mur  </a:t>
            </a:r>
          </a:p>
          <a:p>
            <a:pPr>
              <a:defRPr sz="1300"/>
            </a:pPr>
            <a:r>
              <a:t>Il voulait voir comment les enfants</a:t>
            </a:r>
          </a:p>
          <a:p>
            <a:pPr>
              <a:defRPr sz="1300"/>
            </a:pPr>
            <a:r>
              <a:t>du bidonville voisin allaient s’en servir</a:t>
            </a:r>
          </a:p>
          <a:p>
            <a:pPr>
              <a:defRPr sz="1300"/>
            </a:pPr>
            <a:r>
              <a:t>Il les a laissés découvrir par eux-mêmes</a:t>
            </a:r>
          </a:p>
          <a:p>
            <a:pPr>
              <a:defRPr sz="1300"/>
            </a:pPr>
            <a:r>
              <a:t>En poursuivant ses recherches, il a réalisé que ceci se produisait, peu importe où il était</a:t>
            </a:r>
          </a:p>
          <a:p>
            <a:pPr>
              <a:defRPr sz="1300"/>
            </a:pPr>
          </a:p>
          <a:p>
            <a:pPr>
              <a:defRPr sz="1300"/>
            </a:pPr>
            <a:r>
              <a:t>Il a  appris que les enfants sont d’excellents enseignants</a:t>
            </a:r>
          </a:p>
          <a:p>
            <a:pPr>
              <a:defRPr sz="1300"/>
            </a:pPr>
          </a:p>
          <a:p>
            <a:pPr>
              <a:defRPr sz="1300"/>
            </a:pPr>
            <a:r>
              <a:t>Il a été agréablement surpris  par les résultats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4" name="Shape 6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Ruben Puentedura est un consultant en éducation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4119562" y="3464718"/>
            <a:ext cx="16144876" cy="3571876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Texte niveau 1…"/>
          <p:cNvSpPr txBox="1"/>
          <p:nvPr>
            <p:ph type="body" sz="quarter" idx="1"/>
          </p:nvPr>
        </p:nvSpPr>
        <p:spPr>
          <a:xfrm>
            <a:off x="4119562" y="7250906"/>
            <a:ext cx="16144876" cy="1214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xfrm>
            <a:off x="11935814" y="13010554"/>
            <a:ext cx="494513" cy="502642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« Saisissez une citation ici. »"/>
          <p:cNvSpPr txBox="1"/>
          <p:nvPr>
            <p:ph type="body" sz="quarter" idx="14"/>
          </p:nvPr>
        </p:nvSpPr>
        <p:spPr>
          <a:xfrm>
            <a:off x="4833937" y="6052542"/>
            <a:ext cx="14716126" cy="91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9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4601765" y="1067257"/>
            <a:ext cx="15180470" cy="8358189"/>
          </a:xfrm>
          <a:prstGeom prst="rect">
            <a:avLst/>
          </a:prstGeom>
          <a:ln w="25400"/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e du titre"/>
          <p:cNvSpPr txBox="1"/>
          <p:nvPr>
            <p:ph type="title"/>
          </p:nvPr>
        </p:nvSpPr>
        <p:spPr>
          <a:xfrm>
            <a:off x="4119562" y="9679781"/>
            <a:ext cx="16144876" cy="1518048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22" name="Texte niveau 1…"/>
          <p:cNvSpPr txBox="1"/>
          <p:nvPr>
            <p:ph type="body" sz="quarter" idx="1"/>
          </p:nvPr>
        </p:nvSpPr>
        <p:spPr>
          <a:xfrm>
            <a:off x="4119562" y="11430000"/>
            <a:ext cx="16144876" cy="128587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/>
          <p:nvPr>
            <p:ph type="sldNum" sz="quarter" idx="2"/>
          </p:nvPr>
        </p:nvSpPr>
        <p:spPr>
          <a:xfrm>
            <a:off x="11935814" y="13001625"/>
            <a:ext cx="494513" cy="502641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/>
          <p:nvPr>
            <p:ph type="title"/>
          </p:nvPr>
        </p:nvSpPr>
        <p:spPr>
          <a:xfrm>
            <a:off x="4119562" y="4947046"/>
            <a:ext cx="16144876" cy="3821908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xfrm>
            <a:off x="11935814" y="13010554"/>
            <a:ext cx="494513" cy="502642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406312" y="589359"/>
            <a:ext cx="7858126" cy="12162235"/>
          </a:xfrm>
          <a:prstGeom prst="rect">
            <a:avLst/>
          </a:prstGeom>
          <a:ln w="25400"/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e du titre"/>
          <p:cNvSpPr txBox="1"/>
          <p:nvPr>
            <p:ph type="title"/>
          </p:nvPr>
        </p:nvSpPr>
        <p:spPr>
          <a:xfrm>
            <a:off x="4119562" y="589359"/>
            <a:ext cx="7572376" cy="6465095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Texte niveau 1…"/>
          <p:cNvSpPr txBox="1"/>
          <p:nvPr>
            <p:ph type="body" sz="quarter" idx="1"/>
          </p:nvPr>
        </p:nvSpPr>
        <p:spPr>
          <a:xfrm>
            <a:off x="4119562" y="7375921"/>
            <a:ext cx="7572376" cy="535781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/>
          <p:nvPr>
            <p:ph type="sldNum" sz="quarter" idx="2"/>
          </p:nvPr>
        </p:nvSpPr>
        <p:spPr>
          <a:xfrm>
            <a:off x="11935814" y="13010554"/>
            <a:ext cx="494513" cy="502642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2406312" y="3339703"/>
            <a:ext cx="7858126" cy="9572626"/>
          </a:xfrm>
          <a:prstGeom prst="rect">
            <a:avLst/>
          </a:prstGeom>
          <a:ln w="25400"/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Texte niveau 1…"/>
          <p:cNvSpPr txBox="1"/>
          <p:nvPr>
            <p:ph type="body" sz="half" idx="1"/>
          </p:nvPr>
        </p:nvSpPr>
        <p:spPr>
          <a:xfrm>
            <a:off x="4119562" y="3339703"/>
            <a:ext cx="7572376" cy="9572626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buClr>
                <a:srgbClr val="EBEBEB"/>
              </a:buClr>
              <a:defRPr sz="3800"/>
            </a:lvl1pPr>
            <a:lvl2pPr marL="808264" indent="-465364">
              <a:spcBef>
                <a:spcPts val="4500"/>
              </a:spcBef>
              <a:buClr>
                <a:srgbClr val="EBEBEB"/>
              </a:buClr>
              <a:defRPr sz="3800"/>
            </a:lvl2pPr>
            <a:lvl3pPr marL="1151164" indent="-465364">
              <a:spcBef>
                <a:spcPts val="4500"/>
              </a:spcBef>
              <a:buClr>
                <a:srgbClr val="EBEBEB"/>
              </a:buClr>
              <a:defRPr sz="3800"/>
            </a:lvl3pPr>
            <a:lvl4pPr marL="1494064" indent="-465364">
              <a:spcBef>
                <a:spcPts val="4500"/>
              </a:spcBef>
              <a:buClr>
                <a:srgbClr val="EBEBEB"/>
              </a:buClr>
              <a:defRPr sz="3800"/>
            </a:lvl4pPr>
            <a:lvl5pPr marL="1836964" indent="-465364">
              <a:spcBef>
                <a:spcPts val="4500"/>
              </a:spcBef>
              <a:buClr>
                <a:srgbClr val="EBEBEB"/>
              </a:buClr>
              <a:defRPr sz="3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/>
          <p:nvPr>
            <p:ph type="body" idx="1"/>
          </p:nvPr>
        </p:nvSpPr>
        <p:spPr>
          <a:xfrm>
            <a:off x="4119562" y="1357312"/>
            <a:ext cx="16144876" cy="11001376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442031" y="7911703"/>
            <a:ext cx="7858126" cy="4839891"/>
          </a:xfrm>
          <a:prstGeom prst="rect">
            <a:avLst/>
          </a:prstGeom>
          <a:ln w="25400"/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442031" y="589359"/>
            <a:ext cx="7858126" cy="6911579"/>
          </a:xfrm>
          <a:prstGeom prst="rect">
            <a:avLst/>
          </a:prstGeom>
          <a:ln w="25400"/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4119562" y="589359"/>
            <a:ext cx="7858126" cy="12162235"/>
          </a:xfrm>
          <a:prstGeom prst="rect">
            <a:avLst/>
          </a:prstGeom>
          <a:ln w="25400"/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4119562" y="285750"/>
            <a:ext cx="16144876" cy="3018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4119562" y="3393281"/>
            <a:ext cx="16144876" cy="8947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11935814" y="13027124"/>
            <a:ext cx="494513" cy="502642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ctr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9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5498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9562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3626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7690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1754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5818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9882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3946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801035" marR="0" indent="-54983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6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"/><Relationship Id="rId3" Type="http://schemas.openxmlformats.org/officeDocument/2006/relationships/image" Target="../media/image9.tif"/><Relationship Id="rId4" Type="http://schemas.openxmlformats.org/officeDocument/2006/relationships/image" Target="../media/image10.tif"/><Relationship Id="rId5" Type="http://schemas.openxmlformats.org/officeDocument/2006/relationships/image" Target="../media/image11.tif"/><Relationship Id="rId6" Type="http://schemas.openxmlformats.org/officeDocument/2006/relationships/image" Target="../media/image12.tif"/><Relationship Id="rId7" Type="http://schemas.openxmlformats.org/officeDocument/2006/relationships/image" Target="../media/image13.tif"/><Relationship Id="rId8" Type="http://schemas.openxmlformats.org/officeDocument/2006/relationships/image" Target="../media/image14.tif"/><Relationship Id="rId9" Type="http://schemas.openxmlformats.org/officeDocument/2006/relationships/image" Target="../media/image15.tif"/><Relationship Id="rId10" Type="http://schemas.openxmlformats.org/officeDocument/2006/relationships/image" Target="../media/image16.tif"/><Relationship Id="rId11" Type="http://schemas.openxmlformats.org/officeDocument/2006/relationships/image" Target="../media/image17.tif"/><Relationship Id="rId12" Type="http://schemas.openxmlformats.org/officeDocument/2006/relationships/image" Target="../media/image18.tif"/><Relationship Id="rId13" Type="http://schemas.openxmlformats.org/officeDocument/2006/relationships/image" Target="../media/image19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tif"/><Relationship Id="rId3" Type="http://schemas.openxmlformats.org/officeDocument/2006/relationships/image" Target="../media/image21.tif"/><Relationship Id="rId4" Type="http://schemas.openxmlformats.org/officeDocument/2006/relationships/image" Target="../media/image22.tif"/><Relationship Id="rId5" Type="http://schemas.openxmlformats.org/officeDocument/2006/relationships/image" Target="../media/image23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tif"/><Relationship Id="rId4" Type="http://schemas.openxmlformats.org/officeDocument/2006/relationships/hyperlink" Target="http://tinyurl.com/22qwkjf" TargetMode="External"/><Relationship Id="rId5" Type="http://schemas.openxmlformats.org/officeDocument/2006/relationships/image" Target="../media/image26.tif"/><Relationship Id="rId6" Type="http://schemas.openxmlformats.org/officeDocument/2006/relationships/image" Target="../media/image27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hyperlink" Target="http://bit.ly/DessineDimanche180408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28.tif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29.tif"/><Relationship Id="rId13" Type="http://schemas.openxmlformats.org/officeDocument/2006/relationships/image" Target="../media/image30.tif"/><Relationship Id="rId14" Type="http://schemas.openxmlformats.org/officeDocument/2006/relationships/image" Target="../media/image31.tif"/><Relationship Id="rId15" Type="http://schemas.openxmlformats.org/officeDocument/2006/relationships/image" Target="../media/image32.tif"/><Relationship Id="rId16" Type="http://schemas.openxmlformats.org/officeDocument/2006/relationships/image" Target="../media/image33.tif"/><Relationship Id="rId17" Type="http://schemas.openxmlformats.org/officeDocument/2006/relationships/image" Target="../media/image34.tif"/><Relationship Id="rId18" Type="http://schemas.openxmlformats.org/officeDocument/2006/relationships/image" Target="../media/image35.tif"/><Relationship Id="rId19" Type="http://schemas.openxmlformats.org/officeDocument/2006/relationships/image" Target="../media/image13.png"/><Relationship Id="rId20" Type="http://schemas.openxmlformats.org/officeDocument/2006/relationships/image" Target="../media/image36.tif"/><Relationship Id="rId21" Type="http://schemas.openxmlformats.org/officeDocument/2006/relationships/image" Target="../media/image37.tif"/><Relationship Id="rId22" Type="http://schemas.openxmlformats.org/officeDocument/2006/relationships/image" Target="../media/image38.tif"/><Relationship Id="rId23" Type="http://schemas.openxmlformats.org/officeDocument/2006/relationships/image" Target="../media/image39.tif"/><Relationship Id="rId24" Type="http://schemas.openxmlformats.org/officeDocument/2006/relationships/image" Target="../media/image11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8" Type="http://schemas.openxmlformats.org/officeDocument/2006/relationships/image" Target="../media/image10.png"/><Relationship Id="rId9" Type="http://schemas.openxmlformats.org/officeDocument/2006/relationships/image" Target="../media/image28.tif"/><Relationship Id="rId10" Type="http://schemas.openxmlformats.org/officeDocument/2006/relationships/image" Target="../media/image11.png"/><Relationship Id="rId11" Type="http://schemas.openxmlformats.org/officeDocument/2006/relationships/image" Target="../media/image13.png"/><Relationship Id="rId12" Type="http://schemas.openxmlformats.org/officeDocument/2006/relationships/image" Target="../media/image12.png"/><Relationship Id="rId13" Type="http://schemas.openxmlformats.org/officeDocument/2006/relationships/image" Target="../media/image29.tif"/><Relationship Id="rId14" Type="http://schemas.openxmlformats.org/officeDocument/2006/relationships/image" Target="../media/image30.tif"/><Relationship Id="rId15" Type="http://schemas.openxmlformats.org/officeDocument/2006/relationships/image" Target="../media/image38.tif"/><Relationship Id="rId16" Type="http://schemas.openxmlformats.org/officeDocument/2006/relationships/image" Target="../media/image39.tif"/><Relationship Id="rId17" Type="http://schemas.openxmlformats.org/officeDocument/2006/relationships/image" Target="../media/image36.tif"/><Relationship Id="rId18" Type="http://schemas.openxmlformats.org/officeDocument/2006/relationships/image" Target="../media/image37.tif"/><Relationship Id="rId19" Type="http://schemas.openxmlformats.org/officeDocument/2006/relationships/image" Target="../media/image32.tif"/><Relationship Id="rId20" Type="http://schemas.openxmlformats.org/officeDocument/2006/relationships/image" Target="../media/image40.tif"/><Relationship Id="rId21" Type="http://schemas.openxmlformats.org/officeDocument/2006/relationships/image" Target="../media/image41.tif"/><Relationship Id="rId22" Type="http://schemas.openxmlformats.org/officeDocument/2006/relationships/image" Target="../media/image42.tif"/><Relationship Id="rId23" Type="http://schemas.openxmlformats.org/officeDocument/2006/relationships/image" Target="../media/image14.png"/><Relationship Id="rId24" Type="http://schemas.openxmlformats.org/officeDocument/2006/relationships/image" Target="../media/image31.tif"/><Relationship Id="rId25" Type="http://schemas.openxmlformats.org/officeDocument/2006/relationships/image" Target="../media/image33.tif"/><Relationship Id="rId26" Type="http://schemas.openxmlformats.org/officeDocument/2006/relationships/image" Target="../media/image43.tif"/><Relationship Id="rId27" Type="http://schemas.openxmlformats.org/officeDocument/2006/relationships/image" Target="../media/image44.tif"/><Relationship Id="rId28" Type="http://schemas.openxmlformats.org/officeDocument/2006/relationships/image" Target="../media/image45.tif"/><Relationship Id="rId29" Type="http://schemas.openxmlformats.org/officeDocument/2006/relationships/image" Target="../media/image15.png"/><Relationship Id="rId30" Type="http://schemas.openxmlformats.org/officeDocument/2006/relationships/image" Target="../media/image35.tif"/><Relationship Id="rId31" Type="http://schemas.openxmlformats.org/officeDocument/2006/relationships/image" Target="../media/image11.tif"/><Relationship Id="rId32" Type="http://schemas.openxmlformats.org/officeDocument/2006/relationships/image" Target="../media/image46.tif"/><Relationship Id="rId33" Type="http://schemas.openxmlformats.org/officeDocument/2006/relationships/image" Target="../media/image47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8" Type="http://schemas.openxmlformats.org/officeDocument/2006/relationships/image" Target="../media/image10.png"/><Relationship Id="rId9" Type="http://schemas.openxmlformats.org/officeDocument/2006/relationships/image" Target="../media/image28.tif"/><Relationship Id="rId10" Type="http://schemas.openxmlformats.org/officeDocument/2006/relationships/image" Target="../media/image11.png"/><Relationship Id="rId11" Type="http://schemas.openxmlformats.org/officeDocument/2006/relationships/image" Target="../media/image13.png"/><Relationship Id="rId12" Type="http://schemas.openxmlformats.org/officeDocument/2006/relationships/image" Target="../media/image12.png"/><Relationship Id="rId13" Type="http://schemas.openxmlformats.org/officeDocument/2006/relationships/image" Target="../media/image32.tif"/><Relationship Id="rId14" Type="http://schemas.openxmlformats.org/officeDocument/2006/relationships/image" Target="../media/image14.png"/><Relationship Id="rId15" Type="http://schemas.openxmlformats.org/officeDocument/2006/relationships/image" Target="../media/image35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8.tif"/><Relationship Id="rId4" Type="http://schemas.openxmlformats.org/officeDocument/2006/relationships/image" Target="../media/image12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hole-in-the-wall.com" TargetMode="External"/><Relationship Id="rId3" Type="http://schemas.openxmlformats.org/officeDocument/2006/relationships/hyperlink" Target="http://bitly.com/SugataMitraTED" TargetMode="External"/><Relationship Id="rId4" Type="http://schemas.openxmlformats.org/officeDocument/2006/relationships/hyperlink" Target="http://bit.ly/SMitraYoutube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twitter.com/Sugatam" TargetMode="External"/><Relationship Id="rId7" Type="http://schemas.openxmlformats.org/officeDocument/2006/relationships/image" Target="../media/image49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tif"/><Relationship Id="rId3" Type="http://schemas.openxmlformats.org/officeDocument/2006/relationships/image" Target="../media/image51.tif"/><Relationship Id="rId4" Type="http://schemas.openxmlformats.org/officeDocument/2006/relationships/image" Target="../media/image52.tif"/><Relationship Id="rId5" Type="http://schemas.openxmlformats.org/officeDocument/2006/relationships/image" Target="../media/image53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tif"/><Relationship Id="rId4" Type="http://schemas.openxmlformats.org/officeDocument/2006/relationships/image" Target="../media/image55.tif"/><Relationship Id="rId5" Type="http://schemas.openxmlformats.org/officeDocument/2006/relationships/image" Target="../media/image56.tif"/><Relationship Id="rId6" Type="http://schemas.openxmlformats.org/officeDocument/2006/relationships/image" Target="../media/image57.tif"/><Relationship Id="rId7" Type="http://schemas.openxmlformats.org/officeDocument/2006/relationships/image" Target="../media/image58.tif"/><Relationship Id="rId8" Type="http://schemas.openxmlformats.org/officeDocument/2006/relationships/image" Target="../media/image59.tif"/><Relationship Id="rId9" Type="http://schemas.openxmlformats.org/officeDocument/2006/relationships/image" Target="../media/image60.tif"/><Relationship Id="rId10" Type="http://schemas.openxmlformats.org/officeDocument/2006/relationships/image" Target="../media/image61.tif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tif"/><Relationship Id="rId3" Type="http://schemas.openxmlformats.org/officeDocument/2006/relationships/image" Target="../media/image55.tif"/><Relationship Id="rId4" Type="http://schemas.openxmlformats.org/officeDocument/2006/relationships/image" Target="../media/image57.tif"/><Relationship Id="rId5" Type="http://schemas.openxmlformats.org/officeDocument/2006/relationships/image" Target="../media/image62.tif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63.tif"/><Relationship Id="rId11" Type="http://schemas.openxmlformats.org/officeDocument/2006/relationships/image" Target="../media/image64.tif"/><Relationship Id="rId12" Type="http://schemas.openxmlformats.org/officeDocument/2006/relationships/image" Target="../media/image65.tif"/><Relationship Id="rId13" Type="http://schemas.openxmlformats.org/officeDocument/2006/relationships/image" Target="../media/image66.tif"/><Relationship Id="rId14" Type="http://schemas.openxmlformats.org/officeDocument/2006/relationships/image" Target="../media/image67.tif"/><Relationship Id="rId15" Type="http://schemas.openxmlformats.org/officeDocument/2006/relationships/image" Target="../media/image20.png"/><Relationship Id="rId16" Type="http://schemas.openxmlformats.org/officeDocument/2006/relationships/image" Target="../media/image2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tif"/><Relationship Id="rId3" Type="http://schemas.openxmlformats.org/officeDocument/2006/relationships/image" Target="../media/image69.tif"/><Relationship Id="rId4" Type="http://schemas.openxmlformats.org/officeDocument/2006/relationships/image" Target="../media/image70.tif"/><Relationship Id="rId5" Type="http://schemas.openxmlformats.org/officeDocument/2006/relationships/image" Target="../media/image22.png"/><Relationship Id="rId6" Type="http://schemas.openxmlformats.org/officeDocument/2006/relationships/image" Target="../media/image71.tif"/><Relationship Id="rId7" Type="http://schemas.openxmlformats.org/officeDocument/2006/relationships/image" Target="../media/image72.tif"/><Relationship Id="rId8" Type="http://schemas.openxmlformats.org/officeDocument/2006/relationships/image" Target="../media/image73.tif"/><Relationship Id="rId9" Type="http://schemas.openxmlformats.org/officeDocument/2006/relationships/audio" Target="../media/media1.mp3"/><Relationship Id="rId10" Type="http://schemas.microsoft.com/office/2007/relationships/media" Target="../media/media1.mp3"/><Relationship Id="rId11" Type="http://schemas.openxmlformats.org/officeDocument/2006/relationships/image" Target="../media/image23.png"/><Relationship Id="rId12" Type="http://schemas.openxmlformats.org/officeDocument/2006/relationships/image" Target="../media/image74.t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tif"/><Relationship Id="rId3" Type="http://schemas.openxmlformats.org/officeDocument/2006/relationships/image" Target="../media/image76.tif"/><Relationship Id="rId4" Type="http://schemas.openxmlformats.org/officeDocument/2006/relationships/image" Target="../media/image70.tif"/><Relationship Id="rId5" Type="http://schemas.openxmlformats.org/officeDocument/2006/relationships/image" Target="../media/image77.tif"/><Relationship Id="rId6" Type="http://schemas.openxmlformats.org/officeDocument/2006/relationships/image" Target="../media/image78.tif"/><Relationship Id="rId7" Type="http://schemas.openxmlformats.org/officeDocument/2006/relationships/image" Target="../media/image73.tif"/><Relationship Id="rId8" Type="http://schemas.openxmlformats.org/officeDocument/2006/relationships/image" Target="../media/image79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viac-miami.com/wp-content/uploads/2017/09/Roy-Lichtenstein_In-the-Car_1963.jpg" TargetMode="External"/><Relationship Id="rId3" Type="http://schemas.openxmlformats.org/officeDocument/2006/relationships/image" Target="../media/image24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hippasus.com" TargetMode="External"/><Relationship Id="rId3" Type="http://schemas.openxmlformats.org/officeDocument/2006/relationships/hyperlink" Target="http://hippasus.com/blog/" TargetMode="External"/><Relationship Id="rId4" Type="http://schemas.openxmlformats.org/officeDocument/2006/relationships/hyperlink" Target="https://www.youtube.com/watch?v=qvcKXPLMzhY&amp;feature=youtu.be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twitter.com/rubenrp" TargetMode="External"/><Relationship Id="rId7" Type="http://schemas.openxmlformats.org/officeDocument/2006/relationships/image" Target="../media/image49.tif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80.tif"/><Relationship Id="rId4" Type="http://schemas.openxmlformats.org/officeDocument/2006/relationships/image" Target="../media/image4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81.tif"/><Relationship Id="rId8" Type="http://schemas.openxmlformats.org/officeDocument/2006/relationships/image" Target="../media/image82.tif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5.jpeg"/><Relationship Id="rId12" Type="http://schemas.openxmlformats.org/officeDocument/2006/relationships/image" Target="../media/image83.tif"/><Relationship Id="rId13" Type="http://schemas.openxmlformats.org/officeDocument/2006/relationships/image" Target="../media/image84.tif"/><Relationship Id="rId14" Type="http://schemas.openxmlformats.org/officeDocument/2006/relationships/image" Target="../media/image85.tif"/><Relationship Id="rId15" Type="http://schemas.openxmlformats.org/officeDocument/2006/relationships/image" Target="../media/image86.tif"/><Relationship Id="rId16" Type="http://schemas.openxmlformats.org/officeDocument/2006/relationships/hyperlink" Target="http://bit.ly/HistoireManga" TargetMode="External"/><Relationship Id="rId17" Type="http://schemas.openxmlformats.org/officeDocument/2006/relationships/image" Target="../media/image47.tif"/><Relationship Id="rId18" Type="http://schemas.openxmlformats.org/officeDocument/2006/relationships/image" Target="../media/image87.tif"/><Relationship Id="rId19" Type="http://schemas.openxmlformats.org/officeDocument/2006/relationships/image" Target="../media/image88.tif"/><Relationship Id="rId20" Type="http://schemas.openxmlformats.org/officeDocument/2006/relationships/image" Target="../media/image89.tif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bit.ly/UneGuerreEnNoirEtBlanc" TargetMode="External"/><Relationship Id="rId4" Type="http://schemas.openxmlformats.org/officeDocument/2006/relationships/image" Target="../media/image86.tif"/><Relationship Id="rId5" Type="http://schemas.openxmlformats.org/officeDocument/2006/relationships/image" Target="../media/image90.tif"/><Relationship Id="rId6" Type="http://schemas.openxmlformats.org/officeDocument/2006/relationships/image" Target="../media/image91.tif"/><Relationship Id="rId7" Type="http://schemas.openxmlformats.org/officeDocument/2006/relationships/image" Target="../media/image92.tif"/><Relationship Id="rId8" Type="http://schemas.openxmlformats.org/officeDocument/2006/relationships/image" Target="../media/image87.tif"/><Relationship Id="rId9" Type="http://schemas.openxmlformats.org/officeDocument/2006/relationships/image" Target="../media/image89.tif"/><Relationship Id="rId10" Type="http://schemas.openxmlformats.org/officeDocument/2006/relationships/image" Target="../media/image93.tif"/><Relationship Id="rId11" Type="http://schemas.openxmlformats.org/officeDocument/2006/relationships/image" Target="../media/image94.tif"/><Relationship Id="rId12" Type="http://schemas.openxmlformats.org/officeDocument/2006/relationships/image" Target="../media/image39.tif"/><Relationship Id="rId13" Type="http://schemas.openxmlformats.org/officeDocument/2006/relationships/image" Target="../media/image84.tif"/><Relationship Id="rId14" Type="http://schemas.openxmlformats.org/officeDocument/2006/relationships/image" Target="../media/image85.tif"/><Relationship Id="rId15" Type="http://schemas.openxmlformats.org/officeDocument/2006/relationships/image" Target="../media/image34.png"/><Relationship Id="rId16" Type="http://schemas.openxmlformats.org/officeDocument/2006/relationships/image" Target="../media/image83.tif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5.tif"/><Relationship Id="rId4" Type="http://schemas.openxmlformats.org/officeDocument/2006/relationships/image" Target="../media/image39.tif"/><Relationship Id="rId5" Type="http://schemas.openxmlformats.org/officeDocument/2006/relationships/image" Target="../media/image35.png"/><Relationship Id="rId6" Type="http://schemas.openxmlformats.org/officeDocument/2006/relationships/image" Target="../media/image86.tif"/><Relationship Id="rId7" Type="http://schemas.openxmlformats.org/officeDocument/2006/relationships/image" Target="../media/image36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tif"/><Relationship Id="rId3" Type="http://schemas.openxmlformats.org/officeDocument/2006/relationships/image" Target="../media/image86.tif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7.tif"/><Relationship Id="rId4" Type="http://schemas.openxmlformats.org/officeDocument/2006/relationships/image" Target="../media/image98.tif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7.tif"/><Relationship Id="rId3" Type="http://schemas.openxmlformats.org/officeDocument/2006/relationships/image" Target="../media/image98.tif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9.tif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9.tif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0.tif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1.tif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2.tif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103.tif"/><Relationship Id="rId13" Type="http://schemas.openxmlformats.org/officeDocument/2006/relationships/image" Target="../media/image104.tif"/><Relationship Id="rId14" Type="http://schemas.openxmlformats.org/officeDocument/2006/relationships/image" Target="../media/image105.tif"/><Relationship Id="rId15" Type="http://schemas.openxmlformats.org/officeDocument/2006/relationships/image" Target="../media/image106.tif"/><Relationship Id="rId16" Type="http://schemas.openxmlformats.org/officeDocument/2006/relationships/image" Target="../media/image107.tif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8.tif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9.tif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0.tif"/><Relationship Id="rId3" Type="http://schemas.openxmlformats.org/officeDocument/2006/relationships/image" Target="../media/image111.tif"/><Relationship Id="rId4" Type="http://schemas.openxmlformats.org/officeDocument/2006/relationships/image" Target="../media/image112.tif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0.tif"/><Relationship Id="rId3" Type="http://schemas.openxmlformats.org/officeDocument/2006/relationships/image" Target="../media/image113.tif"/><Relationship Id="rId4" Type="http://schemas.openxmlformats.org/officeDocument/2006/relationships/image" Target="../media/image114.tif"/><Relationship Id="rId5" Type="http://schemas.openxmlformats.org/officeDocument/2006/relationships/image" Target="../media/image115.tif"/><Relationship Id="rId6" Type="http://schemas.openxmlformats.org/officeDocument/2006/relationships/image" Target="../media/image116.tif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Relationship Id="rId4" Type="http://schemas.openxmlformats.org/officeDocument/2006/relationships/image" Target="../media/image117.tif"/><Relationship Id="rId5" Type="http://schemas.openxmlformats.org/officeDocument/2006/relationships/image" Target="../media/image54.png"/><Relationship Id="rId6" Type="http://schemas.openxmlformats.org/officeDocument/2006/relationships/image" Target="../media/image118.tif"/><Relationship Id="rId7" Type="http://schemas.openxmlformats.org/officeDocument/2006/relationships/image" Target="../media/image119.tif"/><Relationship Id="rId8" Type="http://schemas.openxmlformats.org/officeDocument/2006/relationships/image" Target="../media/image120.tif"/><Relationship Id="rId9" Type="http://schemas.openxmlformats.org/officeDocument/2006/relationships/image" Target="../media/image121.tif"/><Relationship Id="rId10" Type="http://schemas.openxmlformats.org/officeDocument/2006/relationships/image" Target="../media/image122.tif"/><Relationship Id="rId11" Type="http://schemas.openxmlformats.org/officeDocument/2006/relationships/image" Target="../media/image123.tif"/><Relationship Id="rId12" Type="http://schemas.openxmlformats.org/officeDocument/2006/relationships/image" Target="../media/image124.tif"/><Relationship Id="rId13" Type="http://schemas.openxmlformats.org/officeDocument/2006/relationships/image" Target="../media/image125.tif"/><Relationship Id="rId14" Type="http://schemas.openxmlformats.org/officeDocument/2006/relationships/image" Target="../media/image43.tif"/><Relationship Id="rId15" Type="http://schemas.openxmlformats.org/officeDocument/2006/relationships/image" Target="../media/image126.tif"/><Relationship Id="rId16" Type="http://schemas.openxmlformats.org/officeDocument/2006/relationships/image" Target="../media/image127.tif"/><Relationship Id="rId17" Type="http://schemas.openxmlformats.org/officeDocument/2006/relationships/image" Target="../media/image128.tif"/><Relationship Id="rId18" Type="http://schemas.openxmlformats.org/officeDocument/2006/relationships/image" Target="../media/image29.tif"/><Relationship Id="rId19" Type="http://schemas.openxmlformats.org/officeDocument/2006/relationships/image" Target="../media/image129.tif"/><Relationship Id="rId20" Type="http://schemas.openxmlformats.org/officeDocument/2006/relationships/image" Target="../media/image130.tif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tif"/><Relationship Id="rId4" Type="http://schemas.openxmlformats.org/officeDocument/2006/relationships/image" Target="../media/image41.tif"/><Relationship Id="rId5" Type="http://schemas.openxmlformats.org/officeDocument/2006/relationships/image" Target="../media/image46.tif"/><Relationship Id="rId6" Type="http://schemas.openxmlformats.org/officeDocument/2006/relationships/image" Target="../media/image131.tif"/><Relationship Id="rId7" Type="http://schemas.openxmlformats.org/officeDocument/2006/relationships/image" Target="../media/image132.tif"/><Relationship Id="rId8" Type="http://schemas.openxmlformats.org/officeDocument/2006/relationships/image" Target="../media/image133.tif"/><Relationship Id="rId9" Type="http://schemas.openxmlformats.org/officeDocument/2006/relationships/image" Target="../media/image47.tif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1.tif"/><Relationship Id="rId3" Type="http://schemas.openxmlformats.org/officeDocument/2006/relationships/image" Target="../media/image82.tif"/><Relationship Id="rId4" Type="http://schemas.openxmlformats.org/officeDocument/2006/relationships/image" Target="../media/image32.png"/><Relationship Id="rId5" Type="http://schemas.openxmlformats.org/officeDocument/2006/relationships/hyperlink" Target="https://apple.co/2IBrJ50" TargetMode="External"/><Relationship Id="rId6" Type="http://schemas.openxmlformats.org/officeDocument/2006/relationships/hyperlink" Target="https://apple.co/2JqGtF1" TargetMode="External"/><Relationship Id="rId7" Type="http://schemas.openxmlformats.org/officeDocument/2006/relationships/hyperlink" Target="https://apple.co/2GI9xK8" TargetMode="Externa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3" Type="http://schemas.openxmlformats.org/officeDocument/2006/relationships/image" Target="../media/image134.tif"/><Relationship Id="rId4" Type="http://schemas.openxmlformats.org/officeDocument/2006/relationships/hyperlink" Target="http://apple.co/Paper53" TargetMode="External"/><Relationship Id="rId5" Type="http://schemas.openxmlformats.org/officeDocument/2006/relationships/hyperlink" Target="http://bit.ly/ProcreateFR" TargetMode="External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5.tif"/><Relationship Id="rId4" Type="http://schemas.openxmlformats.org/officeDocument/2006/relationships/image" Target="../media/image136.tif"/><Relationship Id="rId5" Type="http://schemas.openxmlformats.org/officeDocument/2006/relationships/image" Target="../media/image137.tif"/><Relationship Id="rId6" Type="http://schemas.openxmlformats.org/officeDocument/2006/relationships/image" Target="../media/image138.tif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png"/><Relationship Id="rId4" Type="http://schemas.openxmlformats.org/officeDocument/2006/relationships/image" Target="../media/image139.tif"/><Relationship Id="rId5" Type="http://schemas.openxmlformats.org/officeDocument/2006/relationships/image" Target="../media/image140.tif"/><Relationship Id="rId6" Type="http://schemas.openxmlformats.org/officeDocument/2006/relationships/image" Target="../media/image56.png"/><Relationship Id="rId7" Type="http://schemas.openxmlformats.org/officeDocument/2006/relationships/image" Target="../media/image141.tif"/><Relationship Id="rId8" Type="http://schemas.openxmlformats.org/officeDocument/2006/relationships/image" Target="../media/image142.tif"/><Relationship Id="rId9" Type="http://schemas.openxmlformats.org/officeDocument/2006/relationships/image" Target="../media/image143.tif"/><Relationship Id="rId10" Type="http://schemas.openxmlformats.org/officeDocument/2006/relationships/image" Target="../media/image144.tif"/><Relationship Id="rId11" Type="http://schemas.openxmlformats.org/officeDocument/2006/relationships/image" Target="../media/image145.tif"/><Relationship Id="rId12" Type="http://schemas.openxmlformats.org/officeDocument/2006/relationships/image" Target="../media/image146.tif"/><Relationship Id="rId13" Type="http://schemas.openxmlformats.org/officeDocument/2006/relationships/image" Target="../media/image147.tif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8.tif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9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0.tif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1.tif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bit.ly/ConceptFiabilite" TargetMode="External"/><Relationship Id="rId3" Type="http://schemas.openxmlformats.org/officeDocument/2006/relationships/image" Target="../media/image152.tif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3.tif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4.tif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5.tif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6.tif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7.tif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8.tif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aroux@videotron.ca" TargetMode="Externa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a technologie en salle de classe - Vraiment ?"/>
          <p:cNvSpPr txBox="1"/>
          <p:nvPr/>
        </p:nvSpPr>
        <p:spPr>
          <a:xfrm>
            <a:off x="9708472" y="577223"/>
            <a:ext cx="1410454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La technologie en salle de classe - Vraiment ?</a:t>
            </a:r>
          </a:p>
        </p:txBody>
      </p:sp>
      <p:sp>
        <p:nvSpPr>
          <p:cNvPr id="120" name="Préambule…"/>
          <p:cNvSpPr txBox="1"/>
          <p:nvPr/>
        </p:nvSpPr>
        <p:spPr>
          <a:xfrm>
            <a:off x="2201646" y="2056825"/>
            <a:ext cx="19980708" cy="10922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 defTabSz="12700">
              <a:defRPr sz="4100"/>
            </a:pPr>
            <a:r>
              <a:t>Préambule</a:t>
            </a:r>
            <a:br/>
          </a:p>
          <a:p>
            <a:pPr algn="r" defTabSz="12700">
              <a:defRPr sz="4100"/>
            </a:pPr>
            <a:r>
              <a:t>Appproches, styles et courants</a:t>
            </a:r>
            <a:br/>
          </a:p>
          <a:p>
            <a:pPr algn="r" defTabSz="12700">
              <a:defRPr sz="4100"/>
            </a:pPr>
            <a:r>
              <a:t>Des élèves branchés, mais sur quoi au juste ?</a:t>
            </a:r>
            <a:br/>
          </a:p>
          <a:p>
            <a:pPr defTabSz="12700">
              <a:defRPr sz="4100"/>
            </a:pPr>
            <a:r>
              <a:t>Les étapes d’appropriation de la technologie en salle de classe - Le modèle SAMR</a:t>
            </a:r>
            <a:br/>
          </a:p>
          <a:p>
            <a:pPr algn="r" defTabSz="12700">
              <a:defRPr sz="4100"/>
            </a:pPr>
            <a:r>
              <a:t>La technologie pour faire créer</a:t>
            </a:r>
          </a:p>
          <a:p>
            <a:pPr algn="r" defTabSz="12700">
              <a:defRPr sz="4100"/>
            </a:pPr>
            <a:r>
              <a:t>La technologie pour faire réfléchir</a:t>
            </a:r>
          </a:p>
          <a:p>
            <a:pPr algn="r" defTabSz="12700">
              <a:defRPr sz="4100"/>
            </a:pPr>
            <a:r>
              <a:t>La technologie pour aller plus loin</a:t>
            </a:r>
            <a:br/>
          </a:p>
          <a:p>
            <a:pPr algn="r" defTabSz="12700">
              <a:defRPr sz="4100"/>
            </a:pPr>
            <a:r>
              <a:t>Éducation aux médias</a:t>
            </a:r>
            <a:br/>
          </a:p>
          <a:p>
            <a:pPr algn="r" defTabSz="12700">
              <a:defRPr sz="4100"/>
            </a:pPr>
            <a:r>
              <a:t>Des outils pertinents, des outils appropriés</a:t>
            </a:r>
            <a:br/>
          </a:p>
          <a:p>
            <a:pPr algn="r" defTabSz="12700">
              <a:defRPr sz="4100"/>
            </a:pPr>
            <a:r>
              <a:t>Webographie </a:t>
            </a:r>
          </a:p>
        </p:txBody>
      </p:sp>
      <p:sp>
        <p:nvSpPr>
          <p:cNvPr id="121" name="Préambule…"/>
          <p:cNvSpPr txBox="1"/>
          <p:nvPr/>
        </p:nvSpPr>
        <p:spPr>
          <a:xfrm>
            <a:off x="2201646" y="2056825"/>
            <a:ext cx="19980708" cy="10922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 defTabSz="12700">
              <a:defRPr sz="4100"/>
            </a:pPr>
            <a:r>
              <a:t>Préambule</a:t>
            </a:r>
            <a:br/>
          </a:p>
          <a:p>
            <a:pPr algn="r" defTabSz="12700">
              <a:defRPr sz="4100"/>
            </a:pPr>
            <a:r>
              <a:t>Appproches, styles et courants</a:t>
            </a:r>
            <a:br/>
          </a:p>
          <a:p>
            <a:pPr algn="r" defTabSz="12700">
              <a:defRPr sz="4100"/>
            </a:pPr>
            <a:r>
              <a:t>Des élèves branchés, mais sur quoi au juste ?</a:t>
            </a:r>
            <a:br/>
          </a:p>
          <a:p>
            <a:pPr defTabSz="12700">
              <a:defRPr sz="4100"/>
            </a:pPr>
            <a:r>
              <a:t>Les étapes d’appropriation de la technologie en salle de classe - Le modèle SAMR</a:t>
            </a:r>
            <a:br/>
          </a:p>
          <a:p>
            <a:pPr algn="r" defTabSz="12700">
              <a:defRPr sz="4100"/>
            </a:pPr>
            <a:r>
              <a:t>La technologie pour faire créer</a:t>
            </a:r>
          </a:p>
          <a:p>
            <a:pPr algn="r" defTabSz="12700">
              <a:defRPr sz="4100"/>
            </a:pPr>
            <a:r>
              <a:t>La technologie pour faire réfléchir</a:t>
            </a:r>
          </a:p>
          <a:p>
            <a:pPr algn="r" defTabSz="12700">
              <a:defRPr sz="4100"/>
            </a:pPr>
            <a:r>
              <a:t>La technologie pour aller plus loin</a:t>
            </a:r>
            <a:br/>
          </a:p>
          <a:p>
            <a:pPr algn="r" defTabSz="12700">
              <a:defRPr sz="4100"/>
            </a:pPr>
            <a:r>
              <a:t>Éducation aux médias</a:t>
            </a:r>
            <a:br/>
          </a:p>
          <a:p>
            <a:pPr algn="r" defTabSz="12700">
              <a:defRPr sz="4100"/>
            </a:pPr>
            <a:r>
              <a:t>Des outils pertinents, des outils appropriés</a:t>
            </a:r>
            <a:br/>
          </a:p>
          <a:p>
            <a:pPr algn="r" defTabSz="12700">
              <a:defRPr sz="4100"/>
            </a:pPr>
            <a:r>
              <a:t>Webographie </a:t>
            </a:r>
          </a:p>
        </p:txBody>
      </p:sp>
      <p:sp>
        <p:nvSpPr>
          <p:cNvPr id="122" name="Le contenu de cette présentation"/>
          <p:cNvSpPr txBox="1"/>
          <p:nvPr/>
        </p:nvSpPr>
        <p:spPr>
          <a:xfrm>
            <a:off x="7067765" y="6389740"/>
            <a:ext cx="10248469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Le contenu de cette présentation</a:t>
            </a:r>
          </a:p>
        </p:txBody>
      </p:sp>
      <p:sp>
        <p:nvSpPr>
          <p:cNvPr id="123" name="Un réflexion sur la pertinence des technologies en classe"/>
          <p:cNvSpPr txBox="1"/>
          <p:nvPr/>
        </p:nvSpPr>
        <p:spPr>
          <a:xfrm>
            <a:off x="3426650" y="6389740"/>
            <a:ext cx="17530700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Un réflexion sur la pertinence des technologies en classe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" dur="1000" fill="hold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Class="entr" nodeType="afterEffect" presetID="9" grpId="4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Class="entr" nodeType="afterEffect" presetID="9" grpId="4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Class="entr" nodeType="afterEffect" presetID="9" grpId="4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Class="entr" nodeType="afterEffect" presetID="9" grpId="4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Class="entr" nodeType="afterEffect" presetID="9" grpId="4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Class="entr" nodeType="afterEffect" presetID="9" grpId="4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1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Class="entr" nodeType="afterEffect" presetID="9" grpId="4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500"/>
                                        <p:tgtEl>
                                          <p:spTgt spid="1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00"/>
                            </p:stCondLst>
                            <p:childTnLst>
                              <p:par>
                                <p:cTn id="53" presetClass="entr" nodeType="afterEffect" presetID="9" grpId="4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5" dur="500"/>
                                        <p:tgtEl>
                                          <p:spTgt spid="1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57" presetClass="entr" nodeType="afterEffect" presetID="9" grpId="4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9" dur="500"/>
                                        <p:tgtEl>
                                          <p:spTgt spid="1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Class="entr" nodeType="afterEffect" presetID="9" grpId="5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0" grpId="4"/>
      <p:bldP build="whole" bldLvl="1" animBg="1" rev="0" advAuto="0" spid="121" grpId="5"/>
      <p:bldP build="whole" bldLvl="1" animBg="1" rev="0" advAuto="0" spid="122" grpId="2"/>
      <p:bldP build="whole" bldLvl="1" animBg="1" rev="0" advAuto="0" spid="122" grpId="3"/>
      <p:bldP build="whole" bldLvl="1" animBg="1" rev="0" advAuto="0" spid="12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Approches, styles et courants"/>
          <p:cNvSpPr txBox="1"/>
          <p:nvPr/>
        </p:nvSpPr>
        <p:spPr>
          <a:xfrm>
            <a:off x="14566374" y="577223"/>
            <a:ext cx="9246643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Approches, styles et courants</a:t>
            </a:r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5337601" y="1034330"/>
            <a:ext cx="8298780" cy="10138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80343" y="4991205"/>
            <a:ext cx="5715001" cy="6045201"/>
          </a:xfrm>
          <a:prstGeom prst="rect">
            <a:avLst/>
          </a:prstGeom>
          <a:ln w="6350">
            <a:solidFill>
              <a:srgbClr val="000000"/>
            </a:solidFill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63" name="Je vous présente Madame Charlotte"/>
          <p:cNvSpPr txBox="1"/>
          <p:nvPr/>
        </p:nvSpPr>
        <p:spPr>
          <a:xfrm>
            <a:off x="4364179" y="5049043"/>
            <a:ext cx="8066508" cy="124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sz="3600">
                <a:solidFill>
                  <a:srgbClr val="FBCBAA"/>
                </a:solidFill>
              </a:defRPr>
            </a:lvl1pPr>
          </a:lstStyle>
          <a:p>
            <a:pPr/>
            <a:r>
              <a:t>Je vous présente Madame Charlotte </a:t>
            </a:r>
          </a:p>
        </p:txBody>
      </p:sp>
      <p:sp>
        <p:nvSpPr>
          <p:cNvPr id="164" name="Est à l’affut du changement technologique seulement"/>
          <p:cNvSpPr txBox="1"/>
          <p:nvPr/>
        </p:nvSpPr>
        <p:spPr>
          <a:xfrm>
            <a:off x="-463372" y="14980574"/>
            <a:ext cx="16402077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Est à l’affut du changement technologique seulement</a:t>
            </a:r>
          </a:p>
        </p:txBody>
      </p:sp>
      <p:grpSp>
        <p:nvGrpSpPr>
          <p:cNvPr id="167" name="Groupe"/>
          <p:cNvGrpSpPr/>
          <p:nvPr/>
        </p:nvGrpSpPr>
        <p:grpSpPr>
          <a:xfrm>
            <a:off x="12488899" y="4948951"/>
            <a:ext cx="1746954" cy="2874870"/>
            <a:chOff x="407851" y="1994378"/>
            <a:chExt cx="1746953" cy="2874868"/>
          </a:xfrm>
        </p:grpSpPr>
        <p:pic>
          <p:nvPicPr>
            <p:cNvPr id="16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7851" y="1994378"/>
              <a:ext cx="1746954" cy="1746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57721" y="3622033"/>
              <a:ext cx="1247214" cy="12472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423575" y="7919440"/>
            <a:ext cx="2654628" cy="2654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" name="Groupe"/>
          <p:cNvGrpSpPr/>
          <p:nvPr/>
        </p:nvGrpSpPr>
        <p:grpSpPr>
          <a:xfrm>
            <a:off x="17901815" y="8089903"/>
            <a:ext cx="2235201" cy="4778124"/>
            <a:chOff x="0" y="0"/>
            <a:chExt cx="2235200" cy="4778123"/>
          </a:xfrm>
        </p:grpSpPr>
        <p:pic>
          <p:nvPicPr>
            <p:cNvPr id="169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2300" y="0"/>
              <a:ext cx="2170600" cy="2235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2" name="Groupe"/>
            <p:cNvGrpSpPr/>
            <p:nvPr/>
          </p:nvGrpSpPr>
          <p:grpSpPr>
            <a:xfrm>
              <a:off x="0" y="2542923"/>
              <a:ext cx="2235200" cy="2235201"/>
              <a:chOff x="0" y="0"/>
              <a:chExt cx="2235200" cy="2235200"/>
            </a:xfrm>
          </p:grpSpPr>
          <p:sp>
            <p:nvSpPr>
              <p:cNvPr id="170" name="Rectangle aux angles arrondis"/>
              <p:cNvSpPr/>
              <p:nvPr/>
            </p:nvSpPr>
            <p:spPr>
              <a:xfrm>
                <a:off x="0" y="0"/>
                <a:ext cx="2235200" cy="2235200"/>
              </a:xfrm>
              <a:prstGeom prst="roundRect">
                <a:avLst>
                  <a:gd name="adj" fmla="val 15000"/>
                </a:avLst>
              </a:prstGeom>
              <a:solidFill>
                <a:srgbClr val="5AB1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  <p:pic>
            <p:nvPicPr>
              <p:cNvPr id="171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219766" y="219766"/>
                <a:ext cx="1795668" cy="17956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76" name="Groupe"/>
          <p:cNvGrpSpPr/>
          <p:nvPr/>
        </p:nvGrpSpPr>
        <p:grpSpPr>
          <a:xfrm>
            <a:off x="20518994" y="2856693"/>
            <a:ext cx="2354334" cy="4889673"/>
            <a:chOff x="0" y="0"/>
            <a:chExt cx="2354333" cy="4889671"/>
          </a:xfrm>
        </p:grpSpPr>
        <p:pic>
          <p:nvPicPr>
            <p:cNvPr id="174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09456" y="2654471"/>
              <a:ext cx="2244878" cy="2235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235651" cy="2209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0" name="Groupe"/>
          <p:cNvGrpSpPr/>
          <p:nvPr/>
        </p:nvGrpSpPr>
        <p:grpSpPr>
          <a:xfrm>
            <a:off x="6464323" y="8670164"/>
            <a:ext cx="8698117" cy="5080001"/>
            <a:chOff x="0" y="0"/>
            <a:chExt cx="8698115" cy="5080000"/>
          </a:xfrm>
        </p:grpSpPr>
        <p:pic>
          <p:nvPicPr>
            <p:cNvPr id="177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363030" y="0"/>
              <a:ext cx="5080001" cy="508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1579737"/>
              <a:ext cx="3987789" cy="30062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7687843" y="2927109"/>
              <a:ext cx="1010273" cy="2001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" dur="1000" fill="hold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xit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9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Class="entr" nodeType="afterEffect" presetID="9" grpId="7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Class="entr" nodeType="afterEffect" presetID="9" grpId="8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6"/>
      <p:bldP build="whole" bldLvl="1" animBg="1" rev="0" advAuto="0" spid="180" grpId="1"/>
      <p:bldP build="whole" bldLvl="1" animBg="1" rev="0" advAuto="0" spid="180" grpId="3"/>
      <p:bldP build="whole" bldLvl="1" animBg="1" rev="0" advAuto="0" spid="167" grpId="2"/>
      <p:bldP build="whole" bldLvl="1" animBg="1" rev="0" advAuto="0" spid="168" grpId="7"/>
      <p:bldP build="whole" bldLvl="1" animBg="1" rev="0" advAuto="0" spid="161" grpId="5"/>
      <p:bldP build="whole" bldLvl="1" animBg="1" rev="0" advAuto="0" spid="167" grpId="4"/>
      <p:bldP build="whole" bldLvl="1" animBg="1" rev="0" advAuto="0" spid="176" grpId="8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Mademoiselle Claire a une approche «Fruit Loops».…"/>
          <p:cNvSpPr txBox="1"/>
          <p:nvPr/>
        </p:nvSpPr>
        <p:spPr>
          <a:xfrm>
            <a:off x="3024136" y="700140"/>
            <a:ext cx="18335728" cy="12315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Mademoiselle Claire a une approche «Fruit Loops».</a:t>
            </a:r>
          </a:p>
          <a:p>
            <a:pPr/>
          </a:p>
          <a:p>
            <a:pPr/>
            <a:r>
              <a:t>Elle est sur  Facebook</a:t>
            </a:r>
          </a:p>
          <a:p>
            <a:pPr/>
            <a:r>
              <a:t>Elle trouve toutes ses idées sur Instagram</a:t>
            </a:r>
          </a:p>
          <a:p>
            <a:pPr/>
            <a:r>
              <a:t>Elle aime les gadgets, et possède des appareils récents .</a:t>
            </a:r>
          </a:p>
          <a:p>
            <a:pPr/>
          </a:p>
          <a:p>
            <a:pPr/>
            <a:r>
              <a:t>Charlotte connaît toutes les fonctions de son tableau blanc</a:t>
            </a:r>
          </a:p>
          <a:p>
            <a:pPr/>
            <a:r>
              <a:t>Elle utilise le logiciel pour expliquer avec des exercices</a:t>
            </a:r>
          </a:p>
          <a:p>
            <a:pPr/>
            <a:r>
              <a:t>Elle utilise Youtube pour  transmettre ses cours.</a:t>
            </a:r>
          </a:p>
          <a:p>
            <a:pPr/>
          </a:p>
          <a:p>
            <a:pPr/>
            <a:r>
              <a:t>Elle demande à ses élèves de faire des diaporamas</a:t>
            </a:r>
            <a:br/>
            <a:r>
              <a:t>et des recherches sur Internet.</a:t>
            </a:r>
          </a:p>
          <a:p>
            <a:pPr/>
          </a:p>
          <a:p>
            <a:pPr/>
            <a:r>
              <a:t>Sur le plan technologique elle va loin</a:t>
            </a:r>
            <a:br/>
            <a:r>
              <a:t>mais, fait-elle des liens avec son enseignement 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5104" y="12800346"/>
            <a:ext cx="2324101" cy="86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78756" y="4788884"/>
            <a:ext cx="5718176" cy="604520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86" name="Je vous présente Monsieur Robert"/>
          <p:cNvSpPr txBox="1"/>
          <p:nvPr/>
        </p:nvSpPr>
        <p:spPr>
          <a:xfrm>
            <a:off x="4606217" y="4738085"/>
            <a:ext cx="7677431" cy="124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sz="3600">
                <a:solidFill>
                  <a:srgbClr val="FBCBAA"/>
                </a:solidFill>
              </a:defRPr>
            </a:lvl1pPr>
          </a:lstStyle>
          <a:p>
            <a:pPr/>
            <a:r>
              <a:t>Je vous présente Monsieur Robert 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71066" y="4283936"/>
            <a:ext cx="1867558" cy="1867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11825" y="8300163"/>
            <a:ext cx="3606927" cy="3606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835887" y="8527320"/>
            <a:ext cx="4387540" cy="4387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34511" y="9018333"/>
            <a:ext cx="5124408" cy="5124408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Approches, styles et courants"/>
          <p:cNvSpPr txBox="1"/>
          <p:nvPr/>
        </p:nvSpPr>
        <p:spPr>
          <a:xfrm>
            <a:off x="14566374" y="577223"/>
            <a:ext cx="9246643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Approches, styles et courants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afterEffect" presetID="9" grpId="1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2000" fill="hold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Class="exit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2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Class="exit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" dur="2000" fill="hold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4"/>
      <p:bldP build="whole" bldLvl="1" animBg="1" rev="0" advAuto="0" spid="189" grpId="2"/>
      <p:bldP build="whole" bldLvl="1" animBg="1" rev="0" advAuto="0" spid="187" grpId="5"/>
      <p:bldP build="whole" bldLvl="1" animBg="1" rev="0" advAuto="0" spid="190" grpId="3"/>
      <p:bldP build="whole" bldLvl="1" animBg="1" rev="0" advAuto="0" spid="18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Monsieur Robert a une approche «huile de foie de morue».…"/>
          <p:cNvSpPr txBox="1"/>
          <p:nvPr/>
        </p:nvSpPr>
        <p:spPr>
          <a:xfrm>
            <a:off x="3137090" y="622467"/>
            <a:ext cx="18109820" cy="1247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400"/>
            </a:pPr>
            <a:r>
              <a:t>Monsieur Robert a une approche «huile de foie de morue».</a:t>
            </a:r>
          </a:p>
          <a:p>
            <a:pPr>
              <a:defRPr sz="4400"/>
            </a:pPr>
            <a:br/>
            <a:r>
              <a:t>Il ne va jamais au labo (informatique), refuse les ordis dans sa classe, </a:t>
            </a:r>
            <a:br/>
            <a:r>
              <a:t>les élèves ne peuvent utiliser leur ordi personnel.</a:t>
            </a:r>
            <a:br/>
          </a:p>
          <a:p>
            <a:pPr>
              <a:defRPr sz="4400"/>
            </a:pPr>
            <a:r>
              <a:t>Robert se dit trop occupé pour s’approprier la technologie.</a:t>
            </a:r>
          </a:p>
          <a:p>
            <a:pPr>
              <a:defRPr sz="4400"/>
            </a:pPr>
            <a:r>
              <a:t>Il a interdit les appareils personnels en classe.</a:t>
            </a:r>
          </a:p>
          <a:p>
            <a:pPr>
              <a:defRPr sz="4400"/>
            </a:pPr>
            <a:r>
              <a:t>Il croit que la technologie relève d’une mode.</a:t>
            </a:r>
          </a:p>
          <a:p>
            <a:pPr>
              <a:defRPr sz="4400"/>
            </a:pPr>
            <a:r>
              <a:t>Il croit qu’elle ne sert qu’à faire perdre du temps.</a:t>
            </a:r>
          </a:p>
          <a:p>
            <a:pPr>
              <a:defRPr sz="4400"/>
            </a:pPr>
            <a:r>
              <a:t> </a:t>
            </a:r>
          </a:p>
          <a:p>
            <a:pPr>
              <a:defRPr sz="4400"/>
            </a:pPr>
            <a:r>
              <a:t>Il affirme avec certitude que</a:t>
            </a:r>
          </a:p>
          <a:p>
            <a:pPr>
              <a:defRPr sz="4400"/>
            </a:pPr>
            <a:r>
              <a:t>les élèves faibles ne seront pas capables de s’en servir  </a:t>
            </a:r>
            <a:br/>
            <a:r>
              <a:t>.(il fait de la projection)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Il dit souvent qu’il est un dinosaure !</a:t>
            </a:r>
          </a:p>
          <a:p>
            <a:pPr>
              <a:defRPr sz="4400"/>
            </a:pPr>
          </a:p>
          <a:p>
            <a:pPr>
              <a:defRPr sz="4400"/>
            </a:pPr>
            <a:r>
              <a:t>Il n’aime pas se poser des questions.</a:t>
            </a:r>
          </a:p>
          <a:p>
            <a:pPr>
              <a:defRPr sz="4400"/>
            </a:pPr>
            <a:r>
              <a:t>Il se réfugie derrière des excuses pour ne rien changer.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19591" y="3949028"/>
            <a:ext cx="10479307" cy="6986207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27228" b="0"/>
          <a:stretch>
            <a:fillRect/>
          </a:stretch>
        </p:blipFill>
        <p:spPr>
          <a:xfrm>
            <a:off x="12213670" y="3949180"/>
            <a:ext cx="7625981" cy="6986207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97" name="Je vous présente les élèves de Suzanne…"/>
          <p:cNvSpPr txBox="1"/>
          <p:nvPr/>
        </p:nvSpPr>
        <p:spPr>
          <a:xfrm>
            <a:off x="3093820" y="3889764"/>
            <a:ext cx="8830031" cy="2364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sz="3600">
                <a:solidFill>
                  <a:srgbClr val="FBCBAA"/>
                </a:solidFill>
              </a:defRPr>
            </a:pPr>
            <a:r>
              <a:t>Je vous présente les élèves de Suzanne </a:t>
            </a:r>
          </a:p>
          <a:p>
            <a:pPr algn="r">
              <a:defRPr sz="3600"/>
            </a:pPr>
            <a:r>
              <a:t> </a:t>
            </a:r>
          </a:p>
          <a:p>
            <a:pPr algn="r">
              <a:defRPr sz="3600"/>
            </a:pPr>
          </a:p>
          <a:p>
            <a:pPr algn="r">
              <a:defRPr sz="3600"/>
            </a:pPr>
            <a:r>
              <a:t>Mais </a:t>
            </a:r>
            <a:r>
              <a:rPr>
                <a:solidFill>
                  <a:srgbClr val="FFC49C"/>
                </a:solidFill>
              </a:rPr>
              <a:t>où</a:t>
            </a:r>
            <a:r>
              <a:t> est </a:t>
            </a:r>
            <a:r>
              <a:rPr>
                <a:solidFill>
                  <a:srgbClr val="FFC49C"/>
                </a:solidFill>
              </a:rPr>
              <a:t>Suzanne</a:t>
            </a:r>
            <a:r>
              <a:t> ?</a:t>
            </a:r>
          </a:p>
        </p:txBody>
      </p:sp>
      <p:sp>
        <p:nvSpPr>
          <p:cNvPr id="198" name="Groupe"/>
          <p:cNvSpPr/>
          <p:nvPr/>
        </p:nvSpPr>
        <p:spPr>
          <a:xfrm>
            <a:off x="20636065" y="5947740"/>
            <a:ext cx="1831745" cy="1820521"/>
          </a:xfrm>
          <a:prstGeom prst="ellipse">
            <a:avLst/>
          </a:prstGeom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99" name="Approches, styles et courants"/>
          <p:cNvSpPr txBox="1"/>
          <p:nvPr/>
        </p:nvSpPr>
        <p:spPr>
          <a:xfrm>
            <a:off x="14566374" y="577223"/>
            <a:ext cx="9246643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Approches, styles et courants</a:t>
            </a:r>
          </a:p>
        </p:txBody>
      </p:sp>
      <p:sp>
        <p:nvSpPr>
          <p:cNvPr id="200" name="au besoin"/>
          <p:cNvSpPr txBox="1"/>
          <p:nvPr/>
        </p:nvSpPr>
        <p:spPr>
          <a:xfrm>
            <a:off x="19624608" y="2506460"/>
            <a:ext cx="3128697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au besoin</a:t>
            </a:r>
          </a:p>
        </p:txBody>
      </p:sp>
      <p:sp>
        <p:nvSpPr>
          <p:cNvPr id="201" name="Elle est ici…"/>
          <p:cNvSpPr txBox="1"/>
          <p:nvPr/>
        </p:nvSpPr>
        <p:spPr>
          <a:xfrm>
            <a:off x="15569645" y="2506460"/>
            <a:ext cx="4083636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Elle est ici… </a:t>
            </a:r>
          </a:p>
        </p:txBody>
      </p:sp>
      <p:sp>
        <p:nvSpPr>
          <p:cNvPr id="202" name="Flèche"/>
          <p:cNvSpPr/>
          <p:nvPr/>
        </p:nvSpPr>
        <p:spPr>
          <a:xfrm rot="3300000">
            <a:off x="18701553" y="4170071"/>
            <a:ext cx="2883082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6" presetID="18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15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afterEffect" presetSubtype="0" presetID="35" grpId="5" repeatCount="8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Class="entr" nodeType="afterEffect" presetSubtype="8" presetID="22" grpId="6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Class="exit" nodeType="afterEffect" presetID="9" grpId="7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9" dur="10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xit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4" dur="100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8" dur="10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Class="exit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2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Class="exit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46" dur="2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8"/>
      <p:bldP build="whole" bldLvl="1" animBg="1" rev="0" advAuto="0" spid="201" grpId="9"/>
      <p:bldP build="whole" bldLvl="1" animBg="1" rev="0" advAuto="0" spid="195" grpId="11"/>
      <p:bldP build="whole" bldLvl="1" animBg="1" rev="0" advAuto="0" spid="200" grpId="6"/>
      <p:bldP build="whole" bldLvl="1" animBg="1" rev="0" advAuto="0" spid="198" grpId="4"/>
      <p:bldP build="whole" bldLvl="1" animBg="1" rev="0" advAuto="0" spid="198" grpId="5"/>
      <p:bldP build="whole" bldLvl="1" animBg="1" rev="0" advAuto="0" spid="195" grpId="1"/>
      <p:bldP build="whole" bldLvl="1" animBg="1" rev="0" advAuto="0" spid="201" grpId="2"/>
      <p:bldP build="whole" bldLvl="1" animBg="1" rev="0" advAuto="0" spid="202" grpId="3"/>
      <p:bldP build="whole" bldLvl="1" animBg="1" rev="0" advAuto="0" spid="198" grpId="7"/>
      <p:bldP build="whole" bldLvl="1" animBg="1" rev="0" advAuto="0" spid="200" grpId="1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Madame Suzanne a une approche «Se questionner sur la valeur nutritive des aliments que nous consommons et sur les effets nocifs sur la santé d’autres aliments».…"/>
          <p:cNvSpPr txBox="1"/>
          <p:nvPr/>
        </p:nvSpPr>
        <p:spPr>
          <a:xfrm>
            <a:off x="893773" y="985522"/>
            <a:ext cx="22596454" cy="11744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tabLst>
                <a:tab pos="22631400" algn="l"/>
              </a:tabLst>
              <a:defRPr sz="5000"/>
            </a:pPr>
            <a:r>
              <a:t>Madame Suzanne a une approche</a:t>
            </a:r>
            <a:br/>
            <a:r>
              <a:t>«Se questionner sur la valeur nutritive des aliments que nous consommons et sur les effets nocifs sur la santé d’autres aliments».</a:t>
            </a:r>
          </a:p>
          <a:p>
            <a:pPr>
              <a:tabLst>
                <a:tab pos="22631400" algn="l"/>
              </a:tabLst>
              <a:defRPr sz="5000"/>
            </a:pPr>
          </a:p>
          <a:p>
            <a:pPr>
              <a:tabLst>
                <a:tab pos="22631400" algn="l"/>
              </a:tabLst>
              <a:defRPr sz="5000"/>
            </a:pPr>
            <a:r>
              <a:t>Ses élèvessont très occupés.</a:t>
            </a:r>
            <a:br/>
            <a:r>
              <a:t>Ils réfléchissent à un problème complexe. </a:t>
            </a:r>
            <a:br/>
            <a:r>
              <a:t>Ils sont en train de faire un schéma heuristique.</a:t>
            </a:r>
          </a:p>
          <a:p>
            <a:pPr>
              <a:tabLst>
                <a:tab pos="22631400" algn="l"/>
              </a:tabLst>
              <a:defRPr sz="5000"/>
            </a:pPr>
          </a:p>
          <a:p>
            <a:pPr>
              <a:tabLst>
                <a:tab pos="22631400" algn="l"/>
              </a:tabLst>
              <a:defRPr sz="5000"/>
            </a:pPr>
            <a:r>
              <a:t>Pendant ce temps, madame Suzanne travaillait avec  d’autres élèves</a:t>
            </a:r>
            <a:br/>
            <a:r>
              <a:t>( qui sont assis à leur place ). </a:t>
            </a:r>
          </a:p>
          <a:p>
            <a:pPr>
              <a:tabLst>
                <a:tab pos="22631400" algn="l"/>
              </a:tabLst>
              <a:defRPr sz="5000"/>
            </a:pPr>
            <a:r>
              <a:t>Suzanne fait confiance.</a:t>
            </a:r>
          </a:p>
          <a:p>
            <a:pPr>
              <a:tabLst>
                <a:tab pos="22631400" algn="l"/>
              </a:tabLst>
              <a:defRPr sz="5000"/>
            </a:pPr>
            <a:r>
              <a:t>Elle n’intervient qu’au besoin pour pousser le questionnement plus loin.</a:t>
            </a:r>
          </a:p>
          <a:p>
            <a:pPr>
              <a:tabLst>
                <a:tab pos="22631400" algn="l"/>
              </a:tabLst>
              <a:defRPr sz="5000"/>
            </a:pPr>
            <a:r>
              <a:t>Elle favorise leur autonomie. </a:t>
            </a:r>
          </a:p>
          <a:p>
            <a:pPr>
              <a:tabLst>
                <a:tab pos="22631400" algn="l"/>
              </a:tabLst>
              <a:defRPr sz="5000"/>
            </a:pPr>
            <a:r>
              <a:t>Elle a recours aux élèves experts lorsqu’elle a de la difficulté </a:t>
            </a:r>
            <a:br/>
            <a:r>
              <a:t>à utiliser un logiciel.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vale"/>
          <p:cNvSpPr/>
          <p:nvPr/>
        </p:nvSpPr>
        <p:spPr>
          <a:xfrm>
            <a:off x="2225811" y="4766367"/>
            <a:ext cx="5096917" cy="508272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209" name="Ovale"/>
          <p:cNvSpPr/>
          <p:nvPr/>
        </p:nvSpPr>
        <p:spPr>
          <a:xfrm>
            <a:off x="15909864" y="4785417"/>
            <a:ext cx="5096918" cy="508272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210" name="Ovale"/>
          <p:cNvSpPr/>
          <p:nvPr/>
        </p:nvSpPr>
        <p:spPr>
          <a:xfrm>
            <a:off x="9067837" y="2681320"/>
            <a:ext cx="5096918" cy="508272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211" name="Abuse futilement"/>
          <p:cNvSpPr txBox="1"/>
          <p:nvPr/>
        </p:nvSpPr>
        <p:spPr>
          <a:xfrm>
            <a:off x="2121582" y="10447570"/>
            <a:ext cx="530537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Abuse futilement</a:t>
            </a:r>
          </a:p>
        </p:txBody>
      </p:sp>
      <p:sp>
        <p:nvSpPr>
          <p:cNvPr id="212" name="Résiste, persiste et signe"/>
          <p:cNvSpPr txBox="1"/>
          <p:nvPr/>
        </p:nvSpPr>
        <p:spPr>
          <a:xfrm>
            <a:off x="14550545" y="10447570"/>
            <a:ext cx="7815556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Résiste, persiste et signe</a:t>
            </a:r>
          </a:p>
        </p:txBody>
      </p:sp>
      <p:sp>
        <p:nvSpPr>
          <p:cNvPr id="213" name="A trouvé un équilibre"/>
          <p:cNvSpPr txBox="1"/>
          <p:nvPr/>
        </p:nvSpPr>
        <p:spPr>
          <a:xfrm>
            <a:off x="8394014" y="8343473"/>
            <a:ext cx="644456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A trouvé un équilibre</a:t>
            </a:r>
          </a:p>
        </p:txBody>
      </p:sp>
      <p:sp>
        <p:nvSpPr>
          <p:cNvPr id="214" name="Résumons"/>
          <p:cNvSpPr txBox="1"/>
          <p:nvPr/>
        </p:nvSpPr>
        <p:spPr>
          <a:xfrm>
            <a:off x="9169425" y="8170093"/>
            <a:ext cx="4893743" cy="1283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7600"/>
            </a:lvl1pPr>
          </a:lstStyle>
          <a:p>
            <a:pPr/>
            <a:r>
              <a:t>Résumons</a:t>
            </a:r>
          </a:p>
        </p:txBody>
      </p:sp>
      <p:sp>
        <p:nvSpPr>
          <p:cNvPr id="215" name="Approches, styles et courants"/>
          <p:cNvSpPr txBox="1"/>
          <p:nvPr/>
        </p:nvSpPr>
        <p:spPr>
          <a:xfrm>
            <a:off x="14566374" y="577223"/>
            <a:ext cx="9246643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Approches, styles et courants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3"/>
      <p:bldP build="whole" bldLvl="1" animBg="1" rev="0" advAuto="0" spid="211" grpId="2"/>
      <p:bldP build="whole" bldLvl="1" animBg="1" rev="0" advAuto="0" spid="214" grpId="1"/>
      <p:bldP build="whole" bldLvl="1" animBg="1" rev="0" advAuto="0" spid="213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ésumons…"/>
          <p:cNvSpPr txBox="1"/>
          <p:nvPr/>
        </p:nvSpPr>
        <p:spPr>
          <a:xfrm>
            <a:off x="1802762" y="598171"/>
            <a:ext cx="20778477" cy="125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000"/>
            </a:pPr>
            <a:r>
              <a:t>Résumons</a:t>
            </a:r>
          </a:p>
          <a:p>
            <a:pPr>
              <a:defRPr sz="5000"/>
            </a:pPr>
          </a:p>
          <a:p>
            <a:pPr>
              <a:defRPr sz="5000"/>
            </a:pPr>
            <a:r>
              <a:t>Charlotte utilise la technologie sanas trop réfléchir aux usages pédagogiques qui pourraient profiter à ses élèves. </a:t>
            </a:r>
          </a:p>
          <a:p>
            <a:pPr>
              <a:defRPr sz="5000"/>
            </a:pPr>
            <a:r>
              <a:t>Elle est juste «bonne en techno».</a:t>
            </a:r>
          </a:p>
          <a:p>
            <a:pPr>
              <a:defRPr sz="5000"/>
            </a:pPr>
            <a:r>
              <a:t>Elle a l’impression que son enseignement s’est modernisé</a:t>
            </a:r>
            <a:br/>
            <a:r>
              <a:t>mais ce n’est pas le cas.</a:t>
            </a:r>
          </a:p>
          <a:p>
            <a:pPr>
              <a:defRPr sz="5000"/>
            </a:pPr>
          </a:p>
          <a:p>
            <a:pPr>
              <a:defRPr sz="5000"/>
            </a:pPr>
            <a:r>
              <a:t>Robert refuse de laisser entrer les technologies en classe car cela l’insécurise, profondément. Il ne veut pas changer ses pratiques.</a:t>
            </a:r>
          </a:p>
          <a:p>
            <a:pPr>
              <a:defRPr sz="5000"/>
            </a:pPr>
          </a:p>
          <a:p>
            <a:pPr>
              <a:defRPr sz="5000"/>
            </a:pPr>
            <a:r>
              <a:t>Suzanne pour sa part a compris qu’il lui était impossible de tout connaître de la technologie.</a:t>
            </a:r>
            <a:br/>
            <a:r>
              <a:t>Elle fait confiance à ses élèves «technos» pour l’aider.</a:t>
            </a:r>
          </a:p>
          <a:p>
            <a:pPr>
              <a:defRPr sz="5000"/>
            </a:pPr>
            <a:r>
              <a:t>Elle renouvelle ses pratiques lorsqu’elle en sent le besoin.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épétition et rétention…"/>
          <p:cNvSpPr/>
          <p:nvPr/>
        </p:nvSpPr>
        <p:spPr>
          <a:xfrm>
            <a:off x="13840952" y="2315305"/>
            <a:ext cx="8217442" cy="10787765"/>
          </a:xfrm>
          <a:prstGeom prst="rect">
            <a:avLst/>
          </a:prstGeom>
          <a:ln w="63500">
            <a:solidFill>
              <a:schemeClr val="accent1">
                <a:hueOff val="-372297"/>
                <a:satOff val="10436"/>
                <a:lumOff val="13831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>
                <a:solidFill>
                  <a:schemeClr val="accent1">
                    <a:hueOff val="-372297"/>
                    <a:satOff val="10436"/>
                    <a:lumOff val="13831"/>
                  </a:schemeClr>
                </a:solidFill>
              </a:defRPr>
            </a:pPr>
            <a:r>
              <a:t>Répétition et</a:t>
            </a:r>
            <a:br/>
            <a:r>
              <a:t>rétention </a:t>
            </a:r>
          </a:p>
          <a:p>
            <a:pPr defTabSz="355600">
              <a:defRPr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  <a:r>
              <a:t>( posture de la certitude )</a:t>
            </a:r>
          </a:p>
          <a:p>
            <a:pPr defTabSz="355600">
              <a:defRPr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/>
            <a:r>
              <a:t>«Répète après moi»</a:t>
            </a:r>
          </a:p>
          <a:p>
            <a:pPr/>
            <a:r>
              <a:t>et</a:t>
            </a:r>
          </a:p>
          <a:p>
            <a:pPr/>
            <a:r>
              <a:t>«Fais comme moi»</a:t>
            </a:r>
          </a:p>
          <a:p>
            <a:pPr/>
          </a:p>
        </p:txBody>
      </p:sp>
      <p:sp>
        <p:nvSpPr>
          <p:cNvPr id="222" name="Création et questionnement…"/>
          <p:cNvSpPr/>
          <p:nvPr/>
        </p:nvSpPr>
        <p:spPr>
          <a:xfrm>
            <a:off x="2342383" y="2315305"/>
            <a:ext cx="8217442" cy="10787765"/>
          </a:xfrm>
          <a:prstGeom prst="rect">
            <a:avLst/>
          </a:prstGeom>
          <a:ln w="63500">
            <a:solidFill>
              <a:schemeClr val="accent3">
                <a:hueOff val="-161208"/>
                <a:satOff val="21110"/>
                <a:lumOff val="21634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>
                <a:solidFill>
                  <a:schemeClr val="accent3">
                    <a:hueOff val="-161208"/>
                    <a:satOff val="21110"/>
                    <a:lumOff val="21634"/>
                  </a:schemeClr>
                </a:solidFill>
              </a:defRPr>
            </a:pPr>
            <a:r>
              <a:t>Création et questionnement</a:t>
            </a:r>
          </a:p>
          <a:p>
            <a:pPr defTabSz="355600">
              <a:defRPr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  <a:r>
              <a:t>( posture du doute )</a:t>
            </a:r>
          </a:p>
          <a:p>
            <a:pPr defTabSz="355600">
              <a:defRPr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/>
            <a:r>
              <a:t>Voici la façon dont</a:t>
            </a:r>
            <a:br/>
            <a:r>
              <a:t>je m’y prends</a:t>
            </a:r>
            <a:br/>
            <a:r>
              <a:t>et toi,</a:t>
            </a:r>
            <a:br/>
            <a:r>
              <a:t>tu ferais ça comment ?</a:t>
            </a:r>
          </a:p>
        </p:txBody>
      </p:sp>
      <p:sp>
        <p:nvSpPr>
          <p:cNvPr id="223" name="Ligne"/>
          <p:cNvSpPr/>
          <p:nvPr/>
        </p:nvSpPr>
        <p:spPr>
          <a:xfrm>
            <a:off x="12175443" y="1779323"/>
            <a:ext cx="49891" cy="10477693"/>
          </a:xfrm>
          <a:prstGeom prst="line">
            <a:avLst/>
          </a:prstGeom>
          <a:ln w="38100" cap="rnd">
            <a:solidFill>
              <a:srgbClr val="C9C9C9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4" name="Appproches, styles et  courants"/>
          <p:cNvSpPr txBox="1"/>
          <p:nvPr/>
        </p:nvSpPr>
        <p:spPr>
          <a:xfrm>
            <a:off x="13956164" y="577223"/>
            <a:ext cx="9833738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Appproches, styles et  courants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Ligne"/>
          <p:cNvSpPr/>
          <p:nvPr/>
        </p:nvSpPr>
        <p:spPr>
          <a:xfrm>
            <a:off x="12175443" y="1779323"/>
            <a:ext cx="49891" cy="10477693"/>
          </a:xfrm>
          <a:prstGeom prst="line">
            <a:avLst/>
          </a:prstGeom>
          <a:ln w="38100" cap="rnd">
            <a:solidFill>
              <a:srgbClr val="C9C9C9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229" name="Groupe"/>
          <p:cNvGrpSpPr/>
          <p:nvPr/>
        </p:nvGrpSpPr>
        <p:grpSpPr>
          <a:xfrm>
            <a:off x="6925634" y="1779458"/>
            <a:ext cx="10567282" cy="10495396"/>
            <a:chOff x="0" y="0"/>
            <a:chExt cx="10567281" cy="10495395"/>
          </a:xfrm>
        </p:grpSpPr>
        <p:sp>
          <p:nvSpPr>
            <p:cNvPr id="227" name="Ovale"/>
            <p:cNvSpPr/>
            <p:nvPr/>
          </p:nvSpPr>
          <p:spPr>
            <a:xfrm>
              <a:off x="0" y="0"/>
              <a:ext cx="10567282" cy="10495396"/>
            </a:xfrm>
            <a:prstGeom prst="ellipse">
              <a:avLst/>
            </a:prstGeom>
            <a:noFill/>
            <a:ln w="25400" cap="flat">
              <a:solidFill>
                <a:srgbClr val="B4B4B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228" name="Courants…"/>
            <p:cNvSpPr/>
            <p:nvPr/>
          </p:nvSpPr>
          <p:spPr>
            <a:xfrm>
              <a:off x="3198939" y="3342711"/>
              <a:ext cx="4241290" cy="3863888"/>
            </a:xfrm>
            <a:prstGeom prst="ellipse">
              <a:avLst/>
            </a:prstGeom>
            <a:gradFill flip="none" rotWithShape="1">
              <a:gsLst>
                <a:gs pos="0">
                  <a:srgbClr val="F1F1F1"/>
                </a:gs>
                <a:gs pos="100000">
                  <a:srgbClr val="010101"/>
                </a:gs>
              </a:gsLst>
              <a:lin ang="5400000" scaled="0"/>
            </a:gra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b="1" sz="1800">
                  <a:solidFill>
                    <a:srgbClr val="FFFFFF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Courants</a:t>
              </a:r>
            </a:p>
            <a:p>
              <a:pPr defTabSz="584200">
                <a:defRPr b="1" sz="1800">
                  <a:solidFill>
                    <a:srgbClr val="FFFFFF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pédagogiques</a:t>
              </a:r>
            </a:p>
          </p:txBody>
        </p:sp>
      </p:grpSp>
      <p:grpSp>
        <p:nvGrpSpPr>
          <p:cNvPr id="232" name="Groupe"/>
          <p:cNvGrpSpPr/>
          <p:nvPr/>
        </p:nvGrpSpPr>
        <p:grpSpPr>
          <a:xfrm>
            <a:off x="14830824" y="9030878"/>
            <a:ext cx="8446638" cy="3736439"/>
            <a:chOff x="0" y="0"/>
            <a:chExt cx="8446636" cy="3736438"/>
          </a:xfrm>
        </p:grpSpPr>
        <p:pic>
          <p:nvPicPr>
            <p:cNvPr id="230" name="droppedImage.tiff" descr="dropped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453896" y="0"/>
              <a:ext cx="1849000" cy="2266515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38100" dir="2700000">
                <a:srgbClr val="000000">
                  <a:alpha val="75000"/>
                </a:srgbClr>
              </a:outerShdw>
              <a:reflection blurRad="0" stA="50000" stPos="0" endA="0" endPos="40000" dist="0" dir="5400000" fadeDir="5400000" sx="100000" sy="-100000" kx="0" ky="0" algn="bl" rotWithShape="0"/>
            </a:effectLst>
          </p:spPr>
        </p:pic>
        <p:sp>
          <p:nvSpPr>
            <p:cNvPr id="231" name="adaptation d'un schéma de Pierre Benech,…"/>
            <p:cNvSpPr/>
            <p:nvPr/>
          </p:nvSpPr>
          <p:spPr>
            <a:xfrm>
              <a:off x="0" y="2352627"/>
              <a:ext cx="8446637" cy="1383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r" defTabSz="584200">
                <a:defRPr sz="2400">
                  <a:solidFill>
                    <a:srgbClr val="FFFFFF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1200"/>
                <a:t>adaptation d'un schéma de</a:t>
              </a:r>
              <a:r>
                <a:rPr sz="1800"/>
                <a:t> </a:t>
              </a:r>
              <a:r>
                <a:t>Pierre Benech,</a:t>
              </a:r>
            </a:p>
            <a:p>
              <a:pPr algn="r" defTabSz="584200">
                <a:defRPr sz="1800">
                  <a:solidFill>
                    <a:srgbClr val="FFFFFF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chargé de recherche, INRP</a:t>
              </a:r>
            </a:p>
            <a:p>
              <a:pPr algn="r" defTabSz="584200">
                <a:defRPr sz="1400">
                  <a:solidFill>
                    <a:srgbClr val="FFFFFF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u="sng">
                  <a:hlinkClick r:id="rId4" invalidUrl="" action="" tgtFrame="" tooltip="" history="1" highlightClick="0" endSnd="0"/>
                </a:rPr>
                <a:t>http://tinyurl.com/22qwkjf</a:t>
              </a:r>
            </a:p>
          </p:txBody>
        </p:sp>
      </p:grpSp>
      <p:grpSp>
        <p:nvGrpSpPr>
          <p:cNvPr id="235" name="Groupe"/>
          <p:cNvGrpSpPr/>
          <p:nvPr/>
        </p:nvGrpSpPr>
        <p:grpSpPr>
          <a:xfrm>
            <a:off x="12202098" y="1783601"/>
            <a:ext cx="5298826" cy="10481825"/>
            <a:chOff x="46371" y="38"/>
            <a:chExt cx="5298825" cy="10481823"/>
          </a:xfrm>
        </p:grpSpPr>
        <p:sp>
          <p:nvSpPr>
            <p:cNvPr id="233" name="Figure"/>
            <p:cNvSpPr/>
            <p:nvPr/>
          </p:nvSpPr>
          <p:spPr>
            <a:xfrm flipH="1">
              <a:off x="46371" y="38"/>
              <a:ext cx="5298826" cy="1048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489" fill="norm" stroke="1" extrusionOk="0">
                  <a:moveTo>
                    <a:pt x="21416" y="1"/>
                  </a:moveTo>
                  <a:lnTo>
                    <a:pt x="21346" y="21488"/>
                  </a:lnTo>
                  <a:cubicBezTo>
                    <a:pt x="9448" y="21525"/>
                    <a:pt x="-184" y="16592"/>
                    <a:pt x="3" y="10557"/>
                  </a:cubicBezTo>
                  <a:cubicBezTo>
                    <a:pt x="186" y="4646"/>
                    <a:pt x="9763" y="-75"/>
                    <a:pt x="21416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ACACA"/>
                </a:gs>
                <a:gs pos="51259">
                  <a:srgbClr val="7B4DFB"/>
                </a:gs>
                <a:gs pos="100000">
                  <a:srgbClr val="2460FB"/>
                </a:gs>
              </a:gsLst>
              <a:lin ang="5400000" scaled="0"/>
            </a:gra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34" name="+ axé sur des interventions…"/>
            <p:cNvSpPr txBox="1"/>
            <p:nvPr/>
          </p:nvSpPr>
          <p:spPr>
            <a:xfrm>
              <a:off x="300296" y="4317788"/>
              <a:ext cx="2742591" cy="184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algn="l">
                <a:defRPr sz="3000"/>
              </a:pPr>
              <a:r>
                <a:rPr sz="5000"/>
                <a:t>+</a:t>
              </a:r>
              <a:r>
                <a:rPr sz="4900"/>
                <a:t> </a:t>
              </a:r>
              <a:r>
                <a:t>axé sur des</a:t>
              </a:r>
              <a:br/>
              <a:r>
                <a:t>interventions</a:t>
              </a:r>
            </a:p>
            <a:p>
              <a:pPr algn="l">
                <a:defRPr sz="3000"/>
              </a:pPr>
              <a:r>
                <a:t>cliniques</a:t>
              </a:r>
            </a:p>
          </p:txBody>
        </p:sp>
      </p:grpSp>
      <p:grpSp>
        <p:nvGrpSpPr>
          <p:cNvPr id="238" name="Groupe"/>
          <p:cNvGrpSpPr/>
          <p:nvPr/>
        </p:nvGrpSpPr>
        <p:grpSpPr>
          <a:xfrm>
            <a:off x="6924768" y="1777493"/>
            <a:ext cx="5327553" cy="10482790"/>
            <a:chOff x="-33350" y="-12405"/>
            <a:chExt cx="5327552" cy="10482788"/>
          </a:xfrm>
        </p:grpSpPr>
        <p:sp>
          <p:nvSpPr>
            <p:cNvPr id="236" name="Figure"/>
            <p:cNvSpPr/>
            <p:nvPr/>
          </p:nvSpPr>
          <p:spPr>
            <a:xfrm>
              <a:off x="-33351" y="-12406"/>
              <a:ext cx="5327554" cy="10482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477" fill="norm" stroke="1" extrusionOk="0">
                  <a:moveTo>
                    <a:pt x="21417" y="1"/>
                  </a:moveTo>
                  <a:lnTo>
                    <a:pt x="21501" y="21475"/>
                  </a:lnTo>
                  <a:cubicBezTo>
                    <a:pt x="15527" y="21540"/>
                    <a:pt x="10084" y="20335"/>
                    <a:pt x="6171" y="18346"/>
                  </a:cubicBezTo>
                  <a:cubicBezTo>
                    <a:pt x="2267" y="16362"/>
                    <a:pt x="-99" y="13605"/>
                    <a:pt x="3" y="10577"/>
                  </a:cubicBezTo>
                  <a:cubicBezTo>
                    <a:pt x="203" y="4663"/>
                    <a:pt x="9767" y="-60"/>
                    <a:pt x="2141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9412B"/>
                </a:gs>
                <a:gs pos="51259">
                  <a:srgbClr val="FCE239"/>
                </a:gs>
                <a:gs pos="100000">
                  <a:srgbClr val="52A62B"/>
                </a:gs>
              </a:gsLst>
              <a:lin ang="5400000" scaled="0"/>
            </a:gra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37" name="+ axé sur des repères culturels"/>
            <p:cNvSpPr txBox="1"/>
            <p:nvPr/>
          </p:nvSpPr>
          <p:spPr>
            <a:xfrm>
              <a:off x="1804450" y="4349611"/>
              <a:ext cx="3078608" cy="1376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algn="r">
                <a:defRPr sz="3000">
                  <a:solidFill>
                    <a:srgbClr val="000000"/>
                  </a:solidFill>
                </a:defRPr>
              </a:pPr>
              <a:r>
                <a:rPr sz="5000"/>
                <a:t>+</a:t>
              </a:r>
              <a:r>
                <a:t> axé sur des</a:t>
              </a:r>
              <a:br/>
              <a:r>
                <a:t>repères culturels</a:t>
              </a:r>
            </a:p>
          </p:txBody>
        </p:sp>
      </p:grpSp>
      <p:grpSp>
        <p:nvGrpSpPr>
          <p:cNvPr id="254" name="Groupe"/>
          <p:cNvGrpSpPr/>
          <p:nvPr/>
        </p:nvGrpSpPr>
        <p:grpSpPr>
          <a:xfrm>
            <a:off x="12306574" y="1869315"/>
            <a:ext cx="6372466" cy="3230110"/>
            <a:chOff x="0" y="0"/>
            <a:chExt cx="6372464" cy="3230108"/>
          </a:xfrm>
        </p:grpSpPr>
        <p:sp>
          <p:nvSpPr>
            <p:cNvPr id="239" name="Ligne"/>
            <p:cNvSpPr/>
            <p:nvPr/>
          </p:nvSpPr>
          <p:spPr>
            <a:xfrm flipH="1">
              <a:off x="0" y="1994843"/>
              <a:ext cx="2778152" cy="1235266"/>
            </a:xfrm>
            <a:prstGeom prst="line">
              <a:avLst/>
            </a:prstGeom>
            <a:noFill/>
            <a:ln w="25400" cap="flat">
              <a:solidFill>
                <a:srgbClr val="B4B4B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253" name="Groupe"/>
            <p:cNvGrpSpPr/>
            <p:nvPr/>
          </p:nvGrpSpPr>
          <p:grpSpPr>
            <a:xfrm>
              <a:off x="2832066" y="-1"/>
              <a:ext cx="3540399" cy="2713708"/>
              <a:chOff x="0" y="0"/>
              <a:chExt cx="3540398" cy="2713706"/>
            </a:xfrm>
          </p:grpSpPr>
          <p:sp>
            <p:nvSpPr>
              <p:cNvPr id="240" name="Transmissif"/>
              <p:cNvSpPr/>
              <p:nvPr/>
            </p:nvSpPr>
            <p:spPr>
              <a:xfrm>
                <a:off x="0" y="1329896"/>
                <a:ext cx="3540399" cy="1383811"/>
              </a:xfrm>
              <a:prstGeom prst="roundRect">
                <a:avLst>
                  <a:gd name="adj" fmla="val 19481"/>
                </a:avLst>
              </a:prstGeom>
              <a:gradFill flip="none" rotWithShape="1">
                <a:gsLst>
                  <a:gs pos="0">
                    <a:srgbClr val="E9E9E9"/>
                  </a:gs>
                  <a:gs pos="100000">
                    <a:srgbClr val="C6C6C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381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b="1" sz="1800">
                    <a:solidFill>
                      <a:srgbClr val="020202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Transmissif</a:t>
                </a:r>
              </a:p>
            </p:txBody>
          </p:sp>
          <p:grpSp>
            <p:nvGrpSpPr>
              <p:cNvPr id="252" name="Groupe"/>
              <p:cNvGrpSpPr/>
              <p:nvPr/>
            </p:nvGrpSpPr>
            <p:grpSpPr>
              <a:xfrm>
                <a:off x="251601" y="-1"/>
                <a:ext cx="3001254" cy="1244813"/>
                <a:chOff x="0" y="0"/>
                <a:chExt cx="3001252" cy="1244811"/>
              </a:xfrm>
            </p:grpSpPr>
            <p:grpSp>
              <p:nvGrpSpPr>
                <p:cNvPr id="249" name="Groupe"/>
                <p:cNvGrpSpPr/>
                <p:nvPr/>
              </p:nvGrpSpPr>
              <p:grpSpPr>
                <a:xfrm>
                  <a:off x="0" y="0"/>
                  <a:ext cx="1409283" cy="1213550"/>
                  <a:chOff x="0" y="0"/>
                  <a:chExt cx="1409282" cy="1213549"/>
                </a:xfrm>
              </p:grpSpPr>
              <p:sp>
                <p:nvSpPr>
                  <p:cNvPr id="241" name="Rectangle"/>
                  <p:cNvSpPr/>
                  <p:nvPr/>
                </p:nvSpPr>
                <p:spPr>
                  <a:xfrm>
                    <a:off x="260676" y="999393"/>
                    <a:ext cx="896077" cy="214157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242" name="Rectangle"/>
                  <p:cNvSpPr/>
                  <p:nvPr/>
                </p:nvSpPr>
                <p:spPr>
                  <a:xfrm>
                    <a:off x="0" y="0"/>
                    <a:ext cx="1409283" cy="951804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010100"/>
                    </a:solidFill>
                    <a:prstDash val="solid"/>
                    <a:miter lim="400000"/>
                  </a:ln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000000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243" name="Rectangle"/>
                  <p:cNvSpPr/>
                  <p:nvPr/>
                </p:nvSpPr>
                <p:spPr>
                  <a:xfrm>
                    <a:off x="57022" y="872486"/>
                    <a:ext cx="1303384" cy="55523"/>
                  </a:xfrm>
                  <a:prstGeom prst="rect">
                    <a:avLst/>
                  </a:prstGeom>
                  <a:solidFill>
                    <a:srgbClr val="000300"/>
                  </a:solidFill>
                  <a:ln w="254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grpSp>
                <p:nvGrpSpPr>
                  <p:cNvPr id="247" name="Groupe"/>
                  <p:cNvGrpSpPr/>
                  <p:nvPr/>
                </p:nvGrpSpPr>
                <p:grpSpPr>
                  <a:xfrm>
                    <a:off x="149252" y="144243"/>
                    <a:ext cx="273828" cy="268091"/>
                    <a:chOff x="111" y="-111"/>
                    <a:chExt cx="273827" cy="268089"/>
                  </a:xfrm>
                </p:grpSpPr>
                <p:sp>
                  <p:nvSpPr>
                    <p:cNvPr id="244" name="Rectangle"/>
                    <p:cNvSpPr/>
                    <p:nvPr/>
                  </p:nvSpPr>
                  <p:spPr>
                    <a:xfrm rot="18911131">
                      <a:off x="5482" y="21424"/>
                      <a:ext cx="81199" cy="4872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  <p:sp>
                  <p:nvSpPr>
                    <p:cNvPr id="245" name="Rectangle"/>
                    <p:cNvSpPr/>
                    <p:nvPr/>
                  </p:nvSpPr>
                  <p:spPr>
                    <a:xfrm rot="18911131">
                      <a:off x="98638" y="52012"/>
                      <a:ext cx="81200" cy="16726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  <p:sp>
                  <p:nvSpPr>
                    <p:cNvPr id="246" name="Triangle"/>
                    <p:cNvSpPr/>
                    <p:nvPr/>
                  </p:nvSpPr>
                  <p:spPr>
                    <a:xfrm rot="8111096">
                      <a:off x="181646" y="183843"/>
                      <a:ext cx="81200" cy="6495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0" y="21600"/>
                          </a:moveTo>
                          <a:lnTo>
                            <a:pt x="21600" y="21600"/>
                          </a:lnTo>
                          <a:lnTo>
                            <a:pt x="1080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</p:grpSp>
              <p:sp>
                <p:nvSpPr>
                  <p:cNvPr id="248" name="ABC"/>
                  <p:cNvSpPr/>
                  <p:nvPr/>
                </p:nvSpPr>
                <p:spPr>
                  <a:xfrm>
                    <a:off x="549454" y="388653"/>
                    <a:ext cx="736376" cy="45210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defTabSz="584200">
                      <a:defRPr sz="1600">
                        <a:solidFill>
                          <a:srgbClr val="0101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1pPr>
                  </a:lstStyle>
                  <a:p>
                    <a:pPr>
                      <a:defRPr>
                        <a:effectLst/>
                      </a:defRPr>
                    </a:pPr>
                    <a:r>
                      <a:t>ABC</a:t>
                    </a:r>
                  </a:p>
                </p:txBody>
              </p:sp>
            </p:grpSp>
            <p:pic>
              <p:nvPicPr>
                <p:cNvPr id="250" name="droppedImage.tiff" descr="droppedImage.tiff"/>
                <p:cNvPicPr>
                  <a:picLocks noChangeAspect="1"/>
                </p:cNvPicPr>
                <p:nvPr/>
              </p:nvPicPr>
              <p:blipFill>
                <a:blip r:embed="rId5">
                  <a:alphaModFix amt="7000"/>
                  <a:extLst/>
                </a:blip>
                <a:stretch>
                  <a:fillRect/>
                </a:stretch>
              </p:blipFill>
              <p:spPr>
                <a:xfrm>
                  <a:off x="2414050" y="535005"/>
                  <a:ext cx="587203" cy="7098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51" name="droppedImage.tiff" descr="droppedImage.tif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526723" y="287076"/>
                  <a:ext cx="782938" cy="9464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270" name="Groupe"/>
          <p:cNvGrpSpPr/>
          <p:nvPr/>
        </p:nvGrpSpPr>
        <p:grpSpPr>
          <a:xfrm>
            <a:off x="14368391" y="5014339"/>
            <a:ext cx="5065455" cy="2695737"/>
            <a:chOff x="0" y="0"/>
            <a:chExt cx="5065454" cy="2695735"/>
          </a:xfrm>
        </p:grpSpPr>
        <p:sp>
          <p:nvSpPr>
            <p:cNvPr id="255" name="Ligne"/>
            <p:cNvSpPr/>
            <p:nvPr/>
          </p:nvSpPr>
          <p:spPr>
            <a:xfrm flipV="1">
              <a:off x="0" y="1976878"/>
              <a:ext cx="1542929" cy="1258"/>
            </a:xfrm>
            <a:prstGeom prst="line">
              <a:avLst/>
            </a:prstGeom>
            <a:noFill/>
            <a:ln w="25400" cap="flat">
              <a:solidFill>
                <a:srgbClr val="B4B4B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269" name="Groupe"/>
            <p:cNvGrpSpPr/>
            <p:nvPr/>
          </p:nvGrpSpPr>
          <p:grpSpPr>
            <a:xfrm>
              <a:off x="1525055" y="-1"/>
              <a:ext cx="3540400" cy="2695737"/>
              <a:chOff x="0" y="0"/>
              <a:chExt cx="3540398" cy="2695735"/>
            </a:xfrm>
          </p:grpSpPr>
          <p:sp>
            <p:nvSpPr>
              <p:cNvPr id="256" name="Behavioriste"/>
              <p:cNvSpPr/>
              <p:nvPr/>
            </p:nvSpPr>
            <p:spPr>
              <a:xfrm>
                <a:off x="0" y="1311924"/>
                <a:ext cx="3540399" cy="1383812"/>
              </a:xfrm>
              <a:prstGeom prst="roundRect">
                <a:avLst>
                  <a:gd name="adj" fmla="val 19481"/>
                </a:avLst>
              </a:prstGeom>
              <a:gradFill flip="none" rotWithShape="1">
                <a:gsLst>
                  <a:gs pos="0">
                    <a:srgbClr val="F5D6FF"/>
                  </a:gs>
                  <a:gs pos="100000">
                    <a:srgbClr val="753DF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381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b="1" sz="1800">
                    <a:solidFill>
                      <a:srgbClr val="020202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Behavioriste</a:t>
                </a:r>
              </a:p>
            </p:txBody>
          </p:sp>
          <p:grpSp>
            <p:nvGrpSpPr>
              <p:cNvPr id="268" name="Groupe"/>
              <p:cNvGrpSpPr/>
              <p:nvPr/>
            </p:nvGrpSpPr>
            <p:grpSpPr>
              <a:xfrm>
                <a:off x="269573" y="-1"/>
                <a:ext cx="3001254" cy="1244813"/>
                <a:chOff x="0" y="0"/>
                <a:chExt cx="3001252" cy="1244811"/>
              </a:xfrm>
            </p:grpSpPr>
            <p:grpSp>
              <p:nvGrpSpPr>
                <p:cNvPr id="265" name="Groupe"/>
                <p:cNvGrpSpPr/>
                <p:nvPr/>
              </p:nvGrpSpPr>
              <p:grpSpPr>
                <a:xfrm>
                  <a:off x="0" y="0"/>
                  <a:ext cx="1409283" cy="1213550"/>
                  <a:chOff x="0" y="0"/>
                  <a:chExt cx="1409282" cy="1213549"/>
                </a:xfrm>
              </p:grpSpPr>
              <p:sp>
                <p:nvSpPr>
                  <p:cNvPr id="257" name="Rectangle"/>
                  <p:cNvSpPr/>
                  <p:nvPr/>
                </p:nvSpPr>
                <p:spPr>
                  <a:xfrm>
                    <a:off x="260676" y="999393"/>
                    <a:ext cx="896077" cy="214157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258" name="Rectangle"/>
                  <p:cNvSpPr/>
                  <p:nvPr/>
                </p:nvSpPr>
                <p:spPr>
                  <a:xfrm>
                    <a:off x="0" y="0"/>
                    <a:ext cx="1409283" cy="951804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010100"/>
                    </a:solidFill>
                    <a:prstDash val="solid"/>
                    <a:miter lim="400000"/>
                  </a:ln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000000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259" name="Rectangle"/>
                  <p:cNvSpPr/>
                  <p:nvPr/>
                </p:nvSpPr>
                <p:spPr>
                  <a:xfrm>
                    <a:off x="57022" y="872486"/>
                    <a:ext cx="1303384" cy="55523"/>
                  </a:xfrm>
                  <a:prstGeom prst="rect">
                    <a:avLst/>
                  </a:prstGeom>
                  <a:solidFill>
                    <a:srgbClr val="000300"/>
                  </a:solidFill>
                  <a:ln w="254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grpSp>
                <p:nvGrpSpPr>
                  <p:cNvPr id="263" name="Groupe"/>
                  <p:cNvGrpSpPr/>
                  <p:nvPr/>
                </p:nvGrpSpPr>
                <p:grpSpPr>
                  <a:xfrm>
                    <a:off x="149252" y="144243"/>
                    <a:ext cx="273828" cy="268091"/>
                    <a:chOff x="111" y="-111"/>
                    <a:chExt cx="273827" cy="268089"/>
                  </a:xfrm>
                </p:grpSpPr>
                <p:sp>
                  <p:nvSpPr>
                    <p:cNvPr id="260" name="Rectangle"/>
                    <p:cNvSpPr/>
                    <p:nvPr/>
                  </p:nvSpPr>
                  <p:spPr>
                    <a:xfrm rot="18911131">
                      <a:off x="5482" y="21424"/>
                      <a:ext cx="81199" cy="4872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  <p:sp>
                  <p:nvSpPr>
                    <p:cNvPr id="261" name="Rectangle"/>
                    <p:cNvSpPr/>
                    <p:nvPr/>
                  </p:nvSpPr>
                  <p:spPr>
                    <a:xfrm rot="18911131">
                      <a:off x="98638" y="52012"/>
                      <a:ext cx="81200" cy="16726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  <p:sp>
                  <p:nvSpPr>
                    <p:cNvPr id="262" name="Triangle"/>
                    <p:cNvSpPr/>
                    <p:nvPr/>
                  </p:nvSpPr>
                  <p:spPr>
                    <a:xfrm rot="8111096">
                      <a:off x="181646" y="183843"/>
                      <a:ext cx="81200" cy="6495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0" y="21600"/>
                          </a:moveTo>
                          <a:lnTo>
                            <a:pt x="21600" y="21600"/>
                          </a:lnTo>
                          <a:lnTo>
                            <a:pt x="1080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</p:grpSp>
              <p:sp>
                <p:nvSpPr>
                  <p:cNvPr id="264" name="ABC"/>
                  <p:cNvSpPr/>
                  <p:nvPr/>
                </p:nvSpPr>
                <p:spPr>
                  <a:xfrm>
                    <a:off x="549454" y="388653"/>
                    <a:ext cx="736376" cy="45210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defTabSz="584200">
                      <a:defRPr sz="1600">
                        <a:solidFill>
                          <a:srgbClr val="0101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1pPr>
                  </a:lstStyle>
                  <a:p>
                    <a:pPr>
                      <a:defRPr>
                        <a:effectLst/>
                      </a:defRPr>
                    </a:pPr>
                    <a:r>
                      <a:t>ABC</a:t>
                    </a:r>
                  </a:p>
                </p:txBody>
              </p:sp>
            </p:grpSp>
            <p:pic>
              <p:nvPicPr>
                <p:cNvPr id="266" name="droppedImage.tiff" descr="droppedImage.tiff"/>
                <p:cNvPicPr>
                  <a:picLocks noChangeAspect="1"/>
                </p:cNvPicPr>
                <p:nvPr/>
              </p:nvPicPr>
              <p:blipFill>
                <a:blip r:embed="rId5">
                  <a:alphaModFix amt="20000"/>
                  <a:extLst/>
                </a:blip>
                <a:stretch>
                  <a:fillRect/>
                </a:stretch>
              </p:blipFill>
              <p:spPr>
                <a:xfrm>
                  <a:off x="2414050" y="535005"/>
                  <a:ext cx="587203" cy="7098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7" name="droppedImage.tiff" descr="droppedImage.tif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526723" y="287076"/>
                  <a:ext cx="782938" cy="9464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286" name="Groupe"/>
          <p:cNvGrpSpPr/>
          <p:nvPr/>
        </p:nvGrpSpPr>
        <p:grpSpPr>
          <a:xfrm>
            <a:off x="12314436" y="8518796"/>
            <a:ext cx="4872964" cy="2695736"/>
            <a:chOff x="0" y="0"/>
            <a:chExt cx="4872962" cy="2695735"/>
          </a:xfrm>
        </p:grpSpPr>
        <p:sp>
          <p:nvSpPr>
            <p:cNvPr id="271" name="Ligne"/>
            <p:cNvSpPr/>
            <p:nvPr/>
          </p:nvSpPr>
          <p:spPr>
            <a:xfrm flipH="1" flipV="1">
              <a:off x="0" y="509801"/>
              <a:ext cx="3129721" cy="784152"/>
            </a:xfrm>
            <a:prstGeom prst="line">
              <a:avLst/>
            </a:prstGeom>
            <a:noFill/>
            <a:ln w="25400" cap="flat">
              <a:solidFill>
                <a:srgbClr val="B4B4B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285" name="Groupe"/>
            <p:cNvGrpSpPr/>
            <p:nvPr/>
          </p:nvGrpSpPr>
          <p:grpSpPr>
            <a:xfrm>
              <a:off x="1332564" y="-1"/>
              <a:ext cx="3540400" cy="2695737"/>
              <a:chOff x="0" y="0"/>
              <a:chExt cx="3540398" cy="2695735"/>
            </a:xfrm>
          </p:grpSpPr>
          <p:sp>
            <p:nvSpPr>
              <p:cNvPr id="272" name="Cognitiviste"/>
              <p:cNvSpPr/>
              <p:nvPr/>
            </p:nvSpPr>
            <p:spPr>
              <a:xfrm>
                <a:off x="0" y="1311924"/>
                <a:ext cx="3540399" cy="1383812"/>
              </a:xfrm>
              <a:prstGeom prst="roundRect">
                <a:avLst>
                  <a:gd name="adj" fmla="val 19481"/>
                </a:avLst>
              </a:prstGeom>
              <a:gradFill flip="none" rotWithShape="1">
                <a:gsLst>
                  <a:gs pos="0">
                    <a:srgbClr val="EDEDFF"/>
                  </a:gs>
                  <a:gs pos="100000">
                    <a:srgbClr val="094CF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381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b="1" sz="1800">
                    <a:solidFill>
                      <a:srgbClr val="020202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Cognitiviste</a:t>
                </a:r>
              </a:p>
            </p:txBody>
          </p:sp>
          <p:grpSp>
            <p:nvGrpSpPr>
              <p:cNvPr id="284" name="Groupe"/>
              <p:cNvGrpSpPr/>
              <p:nvPr/>
            </p:nvGrpSpPr>
            <p:grpSpPr>
              <a:xfrm>
                <a:off x="269573" y="-1"/>
                <a:ext cx="3001254" cy="1244813"/>
                <a:chOff x="0" y="0"/>
                <a:chExt cx="3001252" cy="1244811"/>
              </a:xfrm>
            </p:grpSpPr>
            <p:grpSp>
              <p:nvGrpSpPr>
                <p:cNvPr id="281" name="Groupe"/>
                <p:cNvGrpSpPr/>
                <p:nvPr/>
              </p:nvGrpSpPr>
              <p:grpSpPr>
                <a:xfrm>
                  <a:off x="0" y="0"/>
                  <a:ext cx="1409283" cy="1213550"/>
                  <a:chOff x="0" y="0"/>
                  <a:chExt cx="1409282" cy="1213549"/>
                </a:xfrm>
              </p:grpSpPr>
              <p:sp>
                <p:nvSpPr>
                  <p:cNvPr id="273" name="Rectangle"/>
                  <p:cNvSpPr/>
                  <p:nvPr/>
                </p:nvSpPr>
                <p:spPr>
                  <a:xfrm>
                    <a:off x="260676" y="999393"/>
                    <a:ext cx="896077" cy="214157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274" name="Rectangle"/>
                  <p:cNvSpPr/>
                  <p:nvPr/>
                </p:nvSpPr>
                <p:spPr>
                  <a:xfrm>
                    <a:off x="0" y="0"/>
                    <a:ext cx="1409283" cy="951804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010100"/>
                    </a:solidFill>
                    <a:prstDash val="solid"/>
                    <a:miter lim="400000"/>
                  </a:ln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000000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275" name="Rectangle"/>
                  <p:cNvSpPr/>
                  <p:nvPr/>
                </p:nvSpPr>
                <p:spPr>
                  <a:xfrm>
                    <a:off x="57022" y="872486"/>
                    <a:ext cx="1303384" cy="55523"/>
                  </a:xfrm>
                  <a:prstGeom prst="rect">
                    <a:avLst/>
                  </a:prstGeom>
                  <a:solidFill>
                    <a:srgbClr val="000300"/>
                  </a:solidFill>
                  <a:ln w="254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grpSp>
                <p:nvGrpSpPr>
                  <p:cNvPr id="279" name="Groupe"/>
                  <p:cNvGrpSpPr/>
                  <p:nvPr/>
                </p:nvGrpSpPr>
                <p:grpSpPr>
                  <a:xfrm>
                    <a:off x="149252" y="144243"/>
                    <a:ext cx="273828" cy="268091"/>
                    <a:chOff x="111" y="-111"/>
                    <a:chExt cx="273827" cy="268089"/>
                  </a:xfrm>
                </p:grpSpPr>
                <p:sp>
                  <p:nvSpPr>
                    <p:cNvPr id="276" name="Rectangle"/>
                    <p:cNvSpPr/>
                    <p:nvPr/>
                  </p:nvSpPr>
                  <p:spPr>
                    <a:xfrm rot="18911131">
                      <a:off x="5482" y="21424"/>
                      <a:ext cx="81199" cy="4872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  <p:sp>
                  <p:nvSpPr>
                    <p:cNvPr id="277" name="Rectangle"/>
                    <p:cNvSpPr/>
                    <p:nvPr/>
                  </p:nvSpPr>
                  <p:spPr>
                    <a:xfrm rot="18911131">
                      <a:off x="98638" y="52012"/>
                      <a:ext cx="81200" cy="16726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  <p:sp>
                  <p:nvSpPr>
                    <p:cNvPr id="278" name="Triangle"/>
                    <p:cNvSpPr/>
                    <p:nvPr/>
                  </p:nvSpPr>
                  <p:spPr>
                    <a:xfrm rot="8111096">
                      <a:off x="181646" y="183843"/>
                      <a:ext cx="81200" cy="6495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0" y="21600"/>
                          </a:moveTo>
                          <a:lnTo>
                            <a:pt x="21600" y="21600"/>
                          </a:lnTo>
                          <a:lnTo>
                            <a:pt x="1080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</p:grpSp>
              <p:sp>
                <p:nvSpPr>
                  <p:cNvPr id="280" name="ABC"/>
                  <p:cNvSpPr/>
                  <p:nvPr/>
                </p:nvSpPr>
                <p:spPr>
                  <a:xfrm>
                    <a:off x="549454" y="388653"/>
                    <a:ext cx="736376" cy="45210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defTabSz="584200">
                      <a:defRPr sz="1600">
                        <a:solidFill>
                          <a:srgbClr val="0101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1pPr>
                  </a:lstStyle>
                  <a:p>
                    <a:pPr>
                      <a:defRPr>
                        <a:effectLst/>
                      </a:defRPr>
                    </a:pPr>
                    <a:r>
                      <a:t>ABC</a:t>
                    </a:r>
                  </a:p>
                </p:txBody>
              </p:sp>
            </p:grpSp>
            <p:pic>
              <p:nvPicPr>
                <p:cNvPr id="282" name="droppedImage.tiff" descr="droppedImage.tiff"/>
                <p:cNvPicPr>
                  <a:picLocks noChangeAspect="1"/>
                </p:cNvPicPr>
                <p:nvPr/>
              </p:nvPicPr>
              <p:blipFill>
                <a:blip r:embed="rId5">
                  <a:alphaModFix amt="30000"/>
                  <a:extLst/>
                </a:blip>
                <a:stretch>
                  <a:fillRect/>
                </a:stretch>
              </p:blipFill>
              <p:spPr>
                <a:xfrm>
                  <a:off x="2414050" y="535005"/>
                  <a:ext cx="587203" cy="7098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83" name="droppedImage.tiff" descr="droppedImage.tif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526723" y="287076"/>
                  <a:ext cx="782938" cy="9464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302" name="Groupe"/>
          <p:cNvGrpSpPr/>
          <p:nvPr/>
        </p:nvGrpSpPr>
        <p:grpSpPr>
          <a:xfrm>
            <a:off x="7213179" y="8518796"/>
            <a:ext cx="4901043" cy="2695736"/>
            <a:chOff x="0" y="0"/>
            <a:chExt cx="4901041" cy="2695735"/>
          </a:xfrm>
        </p:grpSpPr>
        <p:sp>
          <p:nvSpPr>
            <p:cNvPr id="287" name="Ligne"/>
            <p:cNvSpPr/>
            <p:nvPr/>
          </p:nvSpPr>
          <p:spPr>
            <a:xfrm flipV="1">
              <a:off x="1743242" y="494174"/>
              <a:ext cx="3157800" cy="799780"/>
            </a:xfrm>
            <a:prstGeom prst="line">
              <a:avLst/>
            </a:prstGeom>
            <a:noFill/>
            <a:ln w="25400" cap="flat">
              <a:solidFill>
                <a:srgbClr val="B4B4B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301" name="Groupe"/>
            <p:cNvGrpSpPr/>
            <p:nvPr/>
          </p:nvGrpSpPr>
          <p:grpSpPr>
            <a:xfrm>
              <a:off x="0" y="-1"/>
              <a:ext cx="3540399" cy="2695737"/>
              <a:chOff x="0" y="0"/>
              <a:chExt cx="3540398" cy="2695735"/>
            </a:xfrm>
          </p:grpSpPr>
          <p:sp>
            <p:nvSpPr>
              <p:cNvPr id="288" name="Constructiviste"/>
              <p:cNvSpPr/>
              <p:nvPr/>
            </p:nvSpPr>
            <p:spPr>
              <a:xfrm>
                <a:off x="0" y="1311924"/>
                <a:ext cx="3540399" cy="1383812"/>
              </a:xfrm>
              <a:prstGeom prst="roundRect">
                <a:avLst>
                  <a:gd name="adj" fmla="val 19481"/>
                </a:avLst>
              </a:prstGeom>
              <a:gradFill flip="none" rotWithShape="1">
                <a:gsLst>
                  <a:gs pos="0">
                    <a:srgbClr val="E1FDD1"/>
                  </a:gs>
                  <a:gs pos="100000">
                    <a:srgbClr val="379B0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381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b="1" sz="1800">
                    <a:solidFill>
                      <a:srgbClr val="020202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Constructiviste</a:t>
                </a:r>
              </a:p>
            </p:txBody>
          </p:sp>
          <p:grpSp>
            <p:nvGrpSpPr>
              <p:cNvPr id="300" name="Groupe"/>
              <p:cNvGrpSpPr/>
              <p:nvPr/>
            </p:nvGrpSpPr>
            <p:grpSpPr>
              <a:xfrm>
                <a:off x="287545" y="-1"/>
                <a:ext cx="3001253" cy="1244813"/>
                <a:chOff x="0" y="0"/>
                <a:chExt cx="3001252" cy="1244811"/>
              </a:xfrm>
            </p:grpSpPr>
            <p:grpSp>
              <p:nvGrpSpPr>
                <p:cNvPr id="297" name="Groupe"/>
                <p:cNvGrpSpPr/>
                <p:nvPr/>
              </p:nvGrpSpPr>
              <p:grpSpPr>
                <a:xfrm>
                  <a:off x="0" y="0"/>
                  <a:ext cx="1409283" cy="1213550"/>
                  <a:chOff x="0" y="0"/>
                  <a:chExt cx="1409282" cy="1213549"/>
                </a:xfrm>
              </p:grpSpPr>
              <p:sp>
                <p:nvSpPr>
                  <p:cNvPr id="289" name="Rectangle"/>
                  <p:cNvSpPr/>
                  <p:nvPr/>
                </p:nvSpPr>
                <p:spPr>
                  <a:xfrm>
                    <a:off x="260676" y="999393"/>
                    <a:ext cx="896077" cy="214157"/>
                  </a:xfrm>
                  <a:prstGeom prst="rect">
                    <a:avLst/>
                  </a:prstGeom>
                  <a:solidFill>
                    <a:srgbClr val="000000">
                      <a:alpha val="20000"/>
                    </a:srgbClr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290" name="Rectangle"/>
                  <p:cNvSpPr/>
                  <p:nvPr/>
                </p:nvSpPr>
                <p:spPr>
                  <a:xfrm>
                    <a:off x="0" y="0"/>
                    <a:ext cx="1409283" cy="951804"/>
                  </a:xfrm>
                  <a:prstGeom prst="rect">
                    <a:avLst/>
                  </a:prstGeom>
                  <a:solidFill>
                    <a:srgbClr val="FFFFFF">
                      <a:alpha val="20000"/>
                    </a:srgbClr>
                  </a:solidFill>
                  <a:ln w="25400" cap="flat">
                    <a:solidFill>
                      <a:srgbClr val="010100">
                        <a:alpha val="20000"/>
                      </a:srgbClr>
                    </a:solidFill>
                    <a:prstDash val="solid"/>
                    <a:miter lim="400000"/>
                  </a:ln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000000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291" name="Rectangle"/>
                  <p:cNvSpPr/>
                  <p:nvPr/>
                </p:nvSpPr>
                <p:spPr>
                  <a:xfrm>
                    <a:off x="57022" y="872486"/>
                    <a:ext cx="1303384" cy="55523"/>
                  </a:xfrm>
                  <a:prstGeom prst="rect">
                    <a:avLst/>
                  </a:prstGeom>
                  <a:solidFill>
                    <a:srgbClr val="000300">
                      <a:alpha val="20000"/>
                    </a:srgbClr>
                  </a:solidFill>
                  <a:ln w="25400" cap="flat">
                    <a:solidFill>
                      <a:srgbClr val="FFFFFF">
                        <a:alpha val="20000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grpSp>
                <p:nvGrpSpPr>
                  <p:cNvPr id="295" name="Groupe"/>
                  <p:cNvGrpSpPr/>
                  <p:nvPr/>
                </p:nvGrpSpPr>
                <p:grpSpPr>
                  <a:xfrm>
                    <a:off x="149252" y="144243"/>
                    <a:ext cx="273828" cy="268091"/>
                    <a:chOff x="111" y="-111"/>
                    <a:chExt cx="273827" cy="268089"/>
                  </a:xfrm>
                </p:grpSpPr>
                <p:sp>
                  <p:nvSpPr>
                    <p:cNvPr id="292" name="Rectangle"/>
                    <p:cNvSpPr/>
                    <p:nvPr/>
                  </p:nvSpPr>
                  <p:spPr>
                    <a:xfrm rot="18911131">
                      <a:off x="5482" y="21424"/>
                      <a:ext cx="81199" cy="48720"/>
                    </a:xfrm>
                    <a:prstGeom prst="rect">
                      <a:avLst/>
                    </a:prstGeom>
                    <a:solidFill>
                      <a:srgbClr val="FFFFFF">
                        <a:alpha val="20000"/>
                      </a:srgbClr>
                    </a:solidFill>
                    <a:ln w="25400" cap="flat">
                      <a:solidFill>
                        <a:srgbClr val="000000">
                          <a:alpha val="20000"/>
                        </a:srgbClr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  <p:sp>
                  <p:nvSpPr>
                    <p:cNvPr id="293" name="Rectangle"/>
                    <p:cNvSpPr/>
                    <p:nvPr/>
                  </p:nvSpPr>
                  <p:spPr>
                    <a:xfrm rot="18911131">
                      <a:off x="98638" y="52012"/>
                      <a:ext cx="81200" cy="167267"/>
                    </a:xfrm>
                    <a:prstGeom prst="rect">
                      <a:avLst/>
                    </a:prstGeom>
                    <a:solidFill>
                      <a:srgbClr val="FFFFFF">
                        <a:alpha val="20000"/>
                      </a:srgbClr>
                    </a:solidFill>
                    <a:ln w="25400" cap="flat">
                      <a:solidFill>
                        <a:srgbClr val="000000">
                          <a:alpha val="20000"/>
                        </a:srgbClr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  <p:sp>
                  <p:nvSpPr>
                    <p:cNvPr id="294" name="Triangle"/>
                    <p:cNvSpPr/>
                    <p:nvPr/>
                  </p:nvSpPr>
                  <p:spPr>
                    <a:xfrm rot="8111096">
                      <a:off x="181646" y="183843"/>
                      <a:ext cx="81200" cy="6495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0" y="21600"/>
                          </a:moveTo>
                          <a:lnTo>
                            <a:pt x="21600" y="21600"/>
                          </a:lnTo>
                          <a:lnTo>
                            <a:pt x="10800" y="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20000"/>
                      </a:srgbClr>
                    </a:solidFill>
                    <a:ln w="25400" cap="flat">
                      <a:solidFill>
                        <a:srgbClr val="000000">
                          <a:alpha val="20000"/>
                        </a:srgbClr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</p:grpSp>
              <p:sp>
                <p:nvSpPr>
                  <p:cNvPr id="296" name="ABC"/>
                  <p:cNvSpPr/>
                  <p:nvPr/>
                </p:nvSpPr>
                <p:spPr>
                  <a:xfrm>
                    <a:off x="549454" y="388653"/>
                    <a:ext cx="736376" cy="45210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defTabSz="584200">
                      <a:defRPr sz="1600">
                        <a:solidFill>
                          <a:srgbClr val="0101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1pPr>
                  </a:lstStyle>
                  <a:p>
                    <a:pPr>
                      <a:defRPr>
                        <a:effectLst/>
                      </a:defRPr>
                    </a:pPr>
                    <a:r>
                      <a:t>ABC</a:t>
                    </a:r>
                  </a:p>
                </p:txBody>
              </p:sp>
            </p:grpSp>
            <p:pic>
              <p:nvPicPr>
                <p:cNvPr id="298" name="droppedImage.tiff" descr="droppedImage.tiff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2414050" y="535005"/>
                  <a:ext cx="587203" cy="7098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99" name="droppedImage.tiff" descr="droppedImage.tif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526723" y="287076"/>
                  <a:ext cx="782938" cy="9464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318" name="Groupe"/>
          <p:cNvGrpSpPr/>
          <p:nvPr/>
        </p:nvGrpSpPr>
        <p:grpSpPr>
          <a:xfrm>
            <a:off x="4966733" y="5006201"/>
            <a:ext cx="5157693" cy="2703875"/>
            <a:chOff x="0" y="0"/>
            <a:chExt cx="5157691" cy="2703874"/>
          </a:xfrm>
        </p:grpSpPr>
        <p:sp>
          <p:nvSpPr>
            <p:cNvPr id="303" name="Ligne"/>
            <p:cNvSpPr/>
            <p:nvPr/>
          </p:nvSpPr>
          <p:spPr>
            <a:xfrm>
              <a:off x="3522575" y="1940082"/>
              <a:ext cx="1635117" cy="35944"/>
            </a:xfrm>
            <a:prstGeom prst="line">
              <a:avLst/>
            </a:prstGeom>
            <a:noFill/>
            <a:ln w="25400" cap="flat">
              <a:solidFill>
                <a:srgbClr val="B4B4B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317" name="Groupe"/>
            <p:cNvGrpSpPr/>
            <p:nvPr/>
          </p:nvGrpSpPr>
          <p:grpSpPr>
            <a:xfrm>
              <a:off x="0" y="-1"/>
              <a:ext cx="3540399" cy="2703876"/>
              <a:chOff x="0" y="0"/>
              <a:chExt cx="3540398" cy="2703874"/>
            </a:xfrm>
          </p:grpSpPr>
          <p:sp>
            <p:nvSpPr>
              <p:cNvPr id="304" name="Socio-constructiviste"/>
              <p:cNvSpPr/>
              <p:nvPr/>
            </p:nvSpPr>
            <p:spPr>
              <a:xfrm>
                <a:off x="0" y="1320063"/>
                <a:ext cx="3540399" cy="1383812"/>
              </a:xfrm>
              <a:prstGeom prst="roundRect">
                <a:avLst>
                  <a:gd name="adj" fmla="val 19481"/>
                </a:avLst>
              </a:prstGeom>
              <a:gradFill flip="none" rotWithShape="1">
                <a:gsLst>
                  <a:gs pos="0">
                    <a:srgbClr val="F8F5C9"/>
                  </a:gs>
                  <a:gs pos="100000">
                    <a:srgbClr val="FDE204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381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b="1" sz="1800">
                    <a:solidFill>
                      <a:srgbClr val="020202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Socio-constructiviste</a:t>
                </a:r>
              </a:p>
            </p:txBody>
          </p:sp>
          <p:grpSp>
            <p:nvGrpSpPr>
              <p:cNvPr id="316" name="Groupe"/>
              <p:cNvGrpSpPr/>
              <p:nvPr/>
            </p:nvGrpSpPr>
            <p:grpSpPr>
              <a:xfrm>
                <a:off x="282074" y="-1"/>
                <a:ext cx="3006725" cy="1252952"/>
                <a:chOff x="0" y="0"/>
                <a:chExt cx="3006724" cy="1252950"/>
              </a:xfrm>
            </p:grpSpPr>
            <p:grpSp>
              <p:nvGrpSpPr>
                <p:cNvPr id="313" name="Groupe"/>
                <p:cNvGrpSpPr/>
                <p:nvPr/>
              </p:nvGrpSpPr>
              <p:grpSpPr>
                <a:xfrm>
                  <a:off x="0" y="-1"/>
                  <a:ext cx="1420226" cy="1221690"/>
                  <a:chOff x="0" y="0"/>
                  <a:chExt cx="1420225" cy="1221688"/>
                </a:xfrm>
              </p:grpSpPr>
              <p:sp>
                <p:nvSpPr>
                  <p:cNvPr id="305" name="Rectangle"/>
                  <p:cNvSpPr/>
                  <p:nvPr/>
                </p:nvSpPr>
                <p:spPr>
                  <a:xfrm>
                    <a:off x="266147" y="1007532"/>
                    <a:ext cx="896077" cy="214157"/>
                  </a:xfrm>
                  <a:prstGeom prst="rect">
                    <a:avLst/>
                  </a:prstGeom>
                  <a:solidFill>
                    <a:srgbClr val="000000">
                      <a:alpha val="8000"/>
                    </a:srgbClr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306" name="Rectangle"/>
                  <p:cNvSpPr/>
                  <p:nvPr/>
                </p:nvSpPr>
                <p:spPr>
                  <a:xfrm rot="39866">
                    <a:off x="5471" y="8139"/>
                    <a:ext cx="1409283" cy="951804"/>
                  </a:xfrm>
                  <a:prstGeom prst="rect">
                    <a:avLst/>
                  </a:prstGeom>
                  <a:solidFill>
                    <a:srgbClr val="FFFFFF">
                      <a:alpha val="8000"/>
                    </a:srgbClr>
                  </a:solidFill>
                  <a:ln w="25400" cap="flat">
                    <a:solidFill>
                      <a:srgbClr val="010100">
                        <a:alpha val="8000"/>
                      </a:srgbClr>
                    </a:solidFill>
                    <a:prstDash val="solid"/>
                    <a:miter lim="400000"/>
                  </a:ln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000000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307" name="Rectangle"/>
                  <p:cNvSpPr/>
                  <p:nvPr/>
                </p:nvSpPr>
                <p:spPr>
                  <a:xfrm>
                    <a:off x="62493" y="880625"/>
                    <a:ext cx="1303384" cy="55523"/>
                  </a:xfrm>
                  <a:prstGeom prst="rect">
                    <a:avLst/>
                  </a:prstGeom>
                  <a:solidFill>
                    <a:srgbClr val="000300">
                      <a:alpha val="8000"/>
                    </a:srgbClr>
                  </a:solidFill>
                  <a:ln w="25400" cap="flat">
                    <a:solidFill>
                      <a:srgbClr val="FFFFFF">
                        <a:alpha val="8000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grpSp>
                <p:nvGrpSpPr>
                  <p:cNvPr id="311" name="Groupe"/>
                  <p:cNvGrpSpPr/>
                  <p:nvPr/>
                </p:nvGrpSpPr>
                <p:grpSpPr>
                  <a:xfrm>
                    <a:off x="154723" y="152382"/>
                    <a:ext cx="273828" cy="268091"/>
                    <a:chOff x="111" y="-111"/>
                    <a:chExt cx="273827" cy="268089"/>
                  </a:xfrm>
                </p:grpSpPr>
                <p:sp>
                  <p:nvSpPr>
                    <p:cNvPr id="308" name="Rectangle"/>
                    <p:cNvSpPr/>
                    <p:nvPr/>
                  </p:nvSpPr>
                  <p:spPr>
                    <a:xfrm rot="18911131">
                      <a:off x="5482" y="21424"/>
                      <a:ext cx="81199" cy="48720"/>
                    </a:xfrm>
                    <a:prstGeom prst="rect">
                      <a:avLst/>
                    </a:prstGeom>
                    <a:solidFill>
                      <a:srgbClr val="FFFFFF">
                        <a:alpha val="8000"/>
                      </a:srgbClr>
                    </a:solidFill>
                    <a:ln w="25400" cap="flat">
                      <a:solidFill>
                        <a:srgbClr val="000000">
                          <a:alpha val="8000"/>
                        </a:srgbClr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  <p:sp>
                  <p:nvSpPr>
                    <p:cNvPr id="309" name="Rectangle"/>
                    <p:cNvSpPr/>
                    <p:nvPr/>
                  </p:nvSpPr>
                  <p:spPr>
                    <a:xfrm rot="18911131">
                      <a:off x="98638" y="52012"/>
                      <a:ext cx="81200" cy="167267"/>
                    </a:xfrm>
                    <a:prstGeom prst="rect">
                      <a:avLst/>
                    </a:prstGeom>
                    <a:solidFill>
                      <a:srgbClr val="FFFFFF">
                        <a:alpha val="8000"/>
                      </a:srgbClr>
                    </a:solidFill>
                    <a:ln w="25400" cap="flat">
                      <a:solidFill>
                        <a:srgbClr val="000000">
                          <a:alpha val="8000"/>
                        </a:srgbClr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  <p:sp>
                  <p:nvSpPr>
                    <p:cNvPr id="310" name="Triangle"/>
                    <p:cNvSpPr/>
                    <p:nvPr/>
                  </p:nvSpPr>
                  <p:spPr>
                    <a:xfrm rot="8111096">
                      <a:off x="181646" y="183843"/>
                      <a:ext cx="81200" cy="6495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0" y="21600"/>
                          </a:moveTo>
                          <a:lnTo>
                            <a:pt x="21600" y="21600"/>
                          </a:lnTo>
                          <a:lnTo>
                            <a:pt x="10800" y="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8000"/>
                      </a:srgbClr>
                    </a:solidFill>
                    <a:ln w="25400" cap="flat">
                      <a:solidFill>
                        <a:srgbClr val="000000">
                          <a:alpha val="8000"/>
                        </a:srgbClr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</p:grpSp>
              <p:sp>
                <p:nvSpPr>
                  <p:cNvPr id="312" name="ABC"/>
                  <p:cNvSpPr/>
                  <p:nvPr/>
                </p:nvSpPr>
                <p:spPr>
                  <a:xfrm>
                    <a:off x="554925" y="396792"/>
                    <a:ext cx="736376" cy="45210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defTabSz="584200">
                      <a:defRPr sz="1600">
                        <a:solidFill>
                          <a:srgbClr val="0101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1pPr>
                  </a:lstStyle>
                  <a:p>
                    <a:pPr>
                      <a:defRPr>
                        <a:effectLst/>
                      </a:defRPr>
                    </a:pPr>
                    <a:r>
                      <a:t>ABC</a:t>
                    </a:r>
                  </a:p>
                </p:txBody>
              </p:sp>
            </p:grpSp>
            <p:pic>
              <p:nvPicPr>
                <p:cNvPr id="314" name="droppedImage.tiff" descr="droppedImage.tiff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2419521" y="543144"/>
                  <a:ext cx="587204" cy="7098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15" name="droppedImage.tiff" descr="droppedImage.tif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532194" y="295215"/>
                  <a:ext cx="782938" cy="9464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334" name="Groupe"/>
          <p:cNvGrpSpPr/>
          <p:nvPr/>
        </p:nvGrpSpPr>
        <p:grpSpPr>
          <a:xfrm>
            <a:off x="5768267" y="1869315"/>
            <a:ext cx="6387229" cy="3258129"/>
            <a:chOff x="0" y="0"/>
            <a:chExt cx="6387227" cy="3258127"/>
          </a:xfrm>
        </p:grpSpPr>
        <p:sp>
          <p:nvSpPr>
            <p:cNvPr id="319" name="Ligne"/>
            <p:cNvSpPr/>
            <p:nvPr/>
          </p:nvSpPr>
          <p:spPr>
            <a:xfrm>
              <a:off x="3511642" y="1994843"/>
              <a:ext cx="2875586" cy="1263285"/>
            </a:xfrm>
            <a:prstGeom prst="line">
              <a:avLst/>
            </a:prstGeom>
            <a:noFill/>
            <a:ln w="25400" cap="flat">
              <a:solidFill>
                <a:srgbClr val="B4B4B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333" name="Groupe"/>
            <p:cNvGrpSpPr/>
            <p:nvPr/>
          </p:nvGrpSpPr>
          <p:grpSpPr>
            <a:xfrm>
              <a:off x="-1" y="-1"/>
              <a:ext cx="3554773" cy="2732307"/>
              <a:chOff x="0" y="0"/>
              <a:chExt cx="3554771" cy="2732305"/>
            </a:xfrm>
          </p:grpSpPr>
          <p:sp>
            <p:nvSpPr>
              <p:cNvPr id="320" name="Connectiviste"/>
              <p:cNvSpPr/>
              <p:nvPr/>
            </p:nvSpPr>
            <p:spPr>
              <a:xfrm rot="36194">
                <a:off x="7186" y="1329895"/>
                <a:ext cx="3540400" cy="1383812"/>
              </a:xfrm>
              <a:prstGeom prst="roundRect">
                <a:avLst>
                  <a:gd name="adj" fmla="val 19481"/>
                </a:avLst>
              </a:prstGeom>
              <a:gradFill flip="none" rotWithShape="1">
                <a:gsLst>
                  <a:gs pos="0">
                    <a:srgbClr val="F4E9CE">
                      <a:alpha val="94000"/>
                    </a:srgbClr>
                  </a:gs>
                  <a:gs pos="100000">
                    <a:srgbClr val="D02002">
                      <a:alpha val="9400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381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b="1" sz="1800">
                    <a:solidFill>
                      <a:srgbClr val="020202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Connectiviste</a:t>
                </a:r>
              </a:p>
            </p:txBody>
          </p:sp>
          <p:grpSp>
            <p:nvGrpSpPr>
              <p:cNvPr id="332" name="Groupe"/>
              <p:cNvGrpSpPr/>
              <p:nvPr/>
            </p:nvGrpSpPr>
            <p:grpSpPr>
              <a:xfrm>
                <a:off x="294731" y="-1"/>
                <a:ext cx="3001254" cy="1244813"/>
                <a:chOff x="0" y="0"/>
                <a:chExt cx="3001252" cy="1244811"/>
              </a:xfrm>
            </p:grpSpPr>
            <p:grpSp>
              <p:nvGrpSpPr>
                <p:cNvPr id="329" name="Groupe"/>
                <p:cNvGrpSpPr/>
                <p:nvPr/>
              </p:nvGrpSpPr>
              <p:grpSpPr>
                <a:xfrm>
                  <a:off x="0" y="0"/>
                  <a:ext cx="1409283" cy="1213550"/>
                  <a:chOff x="0" y="0"/>
                  <a:chExt cx="1409282" cy="1213549"/>
                </a:xfrm>
              </p:grpSpPr>
              <p:sp>
                <p:nvSpPr>
                  <p:cNvPr id="321" name="Rectangle"/>
                  <p:cNvSpPr/>
                  <p:nvPr/>
                </p:nvSpPr>
                <p:spPr>
                  <a:xfrm>
                    <a:off x="260676" y="999393"/>
                    <a:ext cx="896077" cy="214157"/>
                  </a:xfrm>
                  <a:prstGeom prst="rect">
                    <a:avLst/>
                  </a:prstGeom>
                  <a:solidFill>
                    <a:srgbClr val="000000">
                      <a:alpha val="3000"/>
                    </a:srgbClr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322" name="Rectangle"/>
                  <p:cNvSpPr/>
                  <p:nvPr/>
                </p:nvSpPr>
                <p:spPr>
                  <a:xfrm>
                    <a:off x="0" y="0"/>
                    <a:ext cx="1409283" cy="951804"/>
                  </a:xfrm>
                  <a:prstGeom prst="rect">
                    <a:avLst/>
                  </a:prstGeom>
                  <a:solidFill>
                    <a:srgbClr val="FFFFFF">
                      <a:alpha val="3000"/>
                    </a:srgbClr>
                  </a:solidFill>
                  <a:ln w="25400" cap="flat">
                    <a:solidFill>
                      <a:srgbClr val="010100">
                        <a:alpha val="3000"/>
                      </a:srgbClr>
                    </a:solidFill>
                    <a:prstDash val="solid"/>
                    <a:miter lim="400000"/>
                  </a:ln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000000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sp>
                <p:nvSpPr>
                  <p:cNvPr id="323" name="Rectangle"/>
                  <p:cNvSpPr/>
                  <p:nvPr/>
                </p:nvSpPr>
                <p:spPr>
                  <a:xfrm>
                    <a:off x="57022" y="872486"/>
                    <a:ext cx="1303384" cy="55523"/>
                  </a:xfrm>
                  <a:prstGeom prst="rect">
                    <a:avLst/>
                  </a:prstGeom>
                  <a:solidFill>
                    <a:srgbClr val="000300">
                      <a:alpha val="3000"/>
                    </a:srgbClr>
                  </a:solidFill>
                  <a:ln w="25400" cap="flat">
                    <a:solidFill>
                      <a:srgbClr val="FFFFFF">
                        <a:alpha val="3000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</a:p>
                </p:txBody>
              </p:sp>
              <p:grpSp>
                <p:nvGrpSpPr>
                  <p:cNvPr id="327" name="Groupe"/>
                  <p:cNvGrpSpPr/>
                  <p:nvPr/>
                </p:nvGrpSpPr>
                <p:grpSpPr>
                  <a:xfrm>
                    <a:off x="149252" y="144243"/>
                    <a:ext cx="273828" cy="268091"/>
                    <a:chOff x="111" y="-111"/>
                    <a:chExt cx="273827" cy="268089"/>
                  </a:xfrm>
                </p:grpSpPr>
                <p:sp>
                  <p:nvSpPr>
                    <p:cNvPr id="324" name="Rectangle"/>
                    <p:cNvSpPr/>
                    <p:nvPr/>
                  </p:nvSpPr>
                  <p:spPr>
                    <a:xfrm rot="18911131">
                      <a:off x="5482" y="21424"/>
                      <a:ext cx="81199" cy="48720"/>
                    </a:xfrm>
                    <a:prstGeom prst="rect">
                      <a:avLst/>
                    </a:prstGeom>
                    <a:solidFill>
                      <a:srgbClr val="FFFFFF">
                        <a:alpha val="3000"/>
                      </a:srgbClr>
                    </a:solidFill>
                    <a:ln w="25400" cap="flat">
                      <a:solidFill>
                        <a:srgbClr val="000000">
                          <a:alpha val="3000"/>
                        </a:srgbClr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  <p:sp>
                  <p:nvSpPr>
                    <p:cNvPr id="325" name="Rectangle"/>
                    <p:cNvSpPr/>
                    <p:nvPr/>
                  </p:nvSpPr>
                  <p:spPr>
                    <a:xfrm rot="18911131">
                      <a:off x="98638" y="52012"/>
                      <a:ext cx="81200" cy="167267"/>
                    </a:xfrm>
                    <a:prstGeom prst="rect">
                      <a:avLst/>
                    </a:prstGeom>
                    <a:solidFill>
                      <a:srgbClr val="FFFFFF">
                        <a:alpha val="3000"/>
                      </a:srgbClr>
                    </a:solidFill>
                    <a:ln w="25400" cap="flat">
                      <a:solidFill>
                        <a:srgbClr val="000000">
                          <a:alpha val="3000"/>
                        </a:srgbClr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  <p:sp>
                  <p:nvSpPr>
                    <p:cNvPr id="326" name="Triangle"/>
                    <p:cNvSpPr/>
                    <p:nvPr/>
                  </p:nvSpPr>
                  <p:spPr>
                    <a:xfrm rot="8111096">
                      <a:off x="181646" y="183843"/>
                      <a:ext cx="81200" cy="6495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0" y="21600"/>
                          </a:moveTo>
                          <a:lnTo>
                            <a:pt x="21600" y="21600"/>
                          </a:lnTo>
                          <a:lnTo>
                            <a:pt x="10800" y="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3000"/>
                      </a:srgbClr>
                    </a:solidFill>
                    <a:ln w="25400" cap="flat">
                      <a:solidFill>
                        <a:srgbClr val="000000">
                          <a:alpha val="3000"/>
                        </a:srgbClr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40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381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p:txBody>
                </p:sp>
              </p:grpSp>
              <p:sp>
                <p:nvSpPr>
                  <p:cNvPr id="328" name="ABC"/>
                  <p:cNvSpPr/>
                  <p:nvPr/>
                </p:nvSpPr>
                <p:spPr>
                  <a:xfrm>
                    <a:off x="549454" y="388653"/>
                    <a:ext cx="736376" cy="45210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defTabSz="584200">
                      <a:defRPr sz="1600">
                        <a:solidFill>
                          <a:srgbClr val="0101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1pPr>
                  </a:lstStyle>
                  <a:p>
                    <a:pPr>
                      <a:defRPr>
                        <a:effectLst/>
                      </a:defRPr>
                    </a:pPr>
                    <a:r>
                      <a:t>ABC</a:t>
                    </a:r>
                  </a:p>
                </p:txBody>
              </p:sp>
            </p:grpSp>
            <p:pic>
              <p:nvPicPr>
                <p:cNvPr id="330" name="droppedImage.tiff" descr="droppedImage.tiff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2414050" y="535005"/>
                  <a:ext cx="587203" cy="7098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31" name="droppedImage.tiff" descr="droppedImage.tiff"/>
                <p:cNvPicPr>
                  <a:picLocks noChangeAspect="1"/>
                </p:cNvPicPr>
                <p:nvPr/>
              </p:nvPicPr>
              <p:blipFill>
                <a:blip r:embed="rId6">
                  <a:alphaModFix amt="26336"/>
                  <a:extLst/>
                </a:blip>
                <a:stretch>
                  <a:fillRect/>
                </a:stretch>
              </p:blipFill>
              <p:spPr>
                <a:xfrm>
                  <a:off x="1526723" y="287076"/>
                  <a:ext cx="782938" cy="9464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sp>
        <p:nvSpPr>
          <p:cNvPr id="335" name="Appproches, styles et  courants"/>
          <p:cNvSpPr txBox="1"/>
          <p:nvPr/>
        </p:nvSpPr>
        <p:spPr>
          <a:xfrm>
            <a:off x="13956164" y="577223"/>
            <a:ext cx="9833738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Appproches, styles et  courants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1"/>
      <p:bldP build="whole" bldLvl="1" animBg="1" rev="0" advAuto="0" spid="254" grpId="2"/>
      <p:bldP build="whole" bldLvl="1" animBg="1" rev="0" advAuto="0" spid="302" grpId="5"/>
      <p:bldP build="whole" bldLvl="1" animBg="1" rev="0" advAuto="0" spid="235" grpId="8"/>
      <p:bldP build="whole" bldLvl="1" animBg="1" rev="0" advAuto="0" spid="270" grpId="3"/>
      <p:bldP build="whole" bldLvl="1" animBg="1" rev="0" advAuto="0" spid="318" grpId="6"/>
      <p:bldP build="whole" bldLvl="1" animBg="1" rev="0" advAuto="0" spid="334" grpId="7"/>
      <p:bldP build="whole" bldLvl="1" animBg="1" rev="0" advAuto="0" spid="238" grpId="9"/>
      <p:bldP build="whole" bldLvl="1" animBg="1" rev="0" advAuto="0" spid="286" grpId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517" y="-7618"/>
            <a:ext cx="9154159" cy="1373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19724" y="10474424"/>
            <a:ext cx="2628181" cy="26281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</p:spPr>
      </p:pic>
      <p:sp>
        <p:nvSpPr>
          <p:cNvPr id="127" name="Yves Gingras…"/>
          <p:cNvSpPr txBox="1"/>
          <p:nvPr/>
        </p:nvSpPr>
        <p:spPr>
          <a:xfrm>
            <a:off x="10077301" y="11802584"/>
            <a:ext cx="8578876" cy="1525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/>
            <a:r>
              <a:t>Yves Gingras</a:t>
            </a:r>
          </a:p>
          <a:p>
            <a:pPr algn="l">
              <a:defRPr sz="3800"/>
            </a:pPr>
            <a:r>
              <a:t>Sociologues et historien des sciences</a:t>
            </a:r>
          </a:p>
        </p:txBody>
      </p:sp>
      <p:sp>
        <p:nvSpPr>
          <p:cNvPr id="128" name="La technologie en salle de classe - Vraiment ?"/>
          <p:cNvSpPr txBox="1"/>
          <p:nvPr/>
        </p:nvSpPr>
        <p:spPr>
          <a:xfrm>
            <a:off x="9708472" y="577223"/>
            <a:ext cx="1410454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La technologie en salle de classe - Vraiment ?</a:t>
            </a:r>
          </a:p>
        </p:txBody>
      </p:sp>
      <p:sp>
        <p:nvSpPr>
          <p:cNvPr id="129" name="http://bit.ly/DessineDimanche180408…"/>
          <p:cNvSpPr txBox="1"/>
          <p:nvPr/>
        </p:nvSpPr>
        <p:spPr>
          <a:xfrm>
            <a:off x="14695647" y="8482846"/>
            <a:ext cx="8752994" cy="1322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sz="3900"/>
            </a:pPr>
            <a:r>
              <a:rPr>
                <a:hlinkClick r:id="rId4" invalidUrl="" action="" tgtFrame="" tooltip="" history="1" highlightClick="0" endSnd="0"/>
              </a:rPr>
              <a:t>http://bit.ly/DessineDimanche180408</a:t>
            </a:r>
          </a:p>
          <a:p>
            <a:pPr algn="r">
              <a:defRPr sz="3900"/>
            </a:pPr>
            <a:r>
              <a:t> </a:t>
            </a:r>
            <a:r>
              <a:rPr sz="3400"/>
              <a:t>entre 9’09’’ et 9’33’’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us l’enseignement est frontal, moins les besoins technologiques sont diversifiés.…"/>
          <p:cNvSpPr txBox="1"/>
          <p:nvPr/>
        </p:nvSpPr>
        <p:spPr>
          <a:xfrm>
            <a:off x="2239581" y="3951340"/>
            <a:ext cx="19904838" cy="5813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Plus l’enseignement est frontal,</a:t>
            </a:r>
            <a:br/>
            <a:r>
              <a:t>moins les besoins technologiques sont diversifiés.</a:t>
            </a:r>
            <a:br/>
          </a:p>
          <a:p>
            <a:pPr/>
            <a:r>
              <a:t>Plus les apprentissages sont collaboratifs et «décentralisés», </a:t>
            </a:r>
            <a:br/>
            <a:r>
              <a:t>plus les technologies sont diversifiées et personnalisées (BYOD)</a:t>
            </a:r>
          </a:p>
          <a:p>
            <a:pPr/>
          </a:p>
          <a:p>
            <a:pPr/>
            <a:r>
              <a:t>Michel Serres parle de « mutations du cognitif 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Des élèves branchés, mais sur quoi au juste ?"/>
          <p:cNvSpPr txBox="1"/>
          <p:nvPr/>
        </p:nvSpPr>
        <p:spPr>
          <a:xfrm>
            <a:off x="3269945" y="6290719"/>
            <a:ext cx="17844110" cy="1134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600"/>
            </a:lvl1pPr>
          </a:lstStyle>
          <a:p>
            <a:pPr/>
            <a:r>
              <a:t>Des élèves branchés, mais sur quoi au juste ?</a:t>
            </a:r>
          </a:p>
        </p:txBody>
      </p:sp>
      <p:sp>
        <p:nvSpPr>
          <p:cNvPr id="342" name="Les élèves"/>
          <p:cNvSpPr txBox="1"/>
          <p:nvPr/>
        </p:nvSpPr>
        <p:spPr>
          <a:xfrm>
            <a:off x="10071519" y="6290719"/>
            <a:ext cx="4240962" cy="1134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600"/>
            </a:lvl1pPr>
          </a:lstStyle>
          <a:p>
            <a:pPr/>
            <a:r>
              <a:t>Les élèves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" grpId="2"/>
      <p:bldP build="whole" bldLvl="1" animBg="1" rev="0" advAuto="0" spid="34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"/>
          <p:cNvSpPr/>
          <p:nvPr/>
        </p:nvSpPr>
        <p:spPr>
          <a:xfrm>
            <a:off x="6391822" y="3079970"/>
            <a:ext cx="13865351" cy="9789666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</a:defRPr>
            </a:pPr>
          </a:p>
        </p:txBody>
      </p:sp>
      <p:sp>
        <p:nvSpPr>
          <p:cNvPr id="345" name="Ligne"/>
          <p:cNvSpPr/>
          <p:nvPr/>
        </p:nvSpPr>
        <p:spPr>
          <a:xfrm>
            <a:off x="12887431" y="9831921"/>
            <a:ext cx="7299263" cy="1"/>
          </a:xfrm>
          <a:prstGeom prst="line">
            <a:avLst/>
          </a:prstGeom>
          <a:ln w="25400">
            <a:solidFill>
              <a:srgbClr val="52525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46" name="Ligne"/>
          <p:cNvSpPr/>
          <p:nvPr/>
        </p:nvSpPr>
        <p:spPr>
          <a:xfrm flipH="1">
            <a:off x="10313495" y="10092133"/>
            <a:ext cx="2341861" cy="2803526"/>
          </a:xfrm>
          <a:prstGeom prst="line">
            <a:avLst/>
          </a:prstGeom>
          <a:ln w="25400">
            <a:solidFill>
              <a:srgbClr val="52525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47" name="Ligne"/>
          <p:cNvSpPr/>
          <p:nvPr/>
        </p:nvSpPr>
        <p:spPr>
          <a:xfrm flipH="1">
            <a:off x="6450883" y="8441322"/>
            <a:ext cx="5949023" cy="1579602"/>
          </a:xfrm>
          <a:prstGeom prst="line">
            <a:avLst/>
          </a:prstGeom>
          <a:ln w="25400">
            <a:solidFill>
              <a:srgbClr val="52525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48" name="Ligne"/>
          <p:cNvSpPr/>
          <p:nvPr/>
        </p:nvSpPr>
        <p:spPr>
          <a:xfrm flipH="1">
            <a:off x="6406699" y="8290200"/>
            <a:ext cx="5988161" cy="1065849"/>
          </a:xfrm>
          <a:prstGeom prst="line">
            <a:avLst/>
          </a:prstGeom>
          <a:ln w="25400">
            <a:solidFill>
              <a:srgbClr val="52525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49" name="Figure"/>
          <p:cNvSpPr/>
          <p:nvPr/>
        </p:nvSpPr>
        <p:spPr>
          <a:xfrm>
            <a:off x="9317937" y="7157009"/>
            <a:ext cx="3128934" cy="5172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3" fill="norm" stroke="1" extrusionOk="0">
                <a:moveTo>
                  <a:pt x="15557" y="843"/>
                </a:moveTo>
                <a:cubicBezTo>
                  <a:pt x="15632" y="1253"/>
                  <a:pt x="15680" y="1664"/>
                  <a:pt x="15702" y="2077"/>
                </a:cubicBezTo>
                <a:cubicBezTo>
                  <a:pt x="15724" y="2488"/>
                  <a:pt x="15720" y="2900"/>
                  <a:pt x="15690" y="3311"/>
                </a:cubicBezTo>
                <a:lnTo>
                  <a:pt x="16592" y="3887"/>
                </a:lnTo>
                <a:lnTo>
                  <a:pt x="16401" y="5713"/>
                </a:lnTo>
                <a:cubicBezTo>
                  <a:pt x="17355" y="5868"/>
                  <a:pt x="18268" y="6068"/>
                  <a:pt x="19141" y="6305"/>
                </a:cubicBezTo>
                <a:cubicBezTo>
                  <a:pt x="19837" y="6495"/>
                  <a:pt x="20542" y="6718"/>
                  <a:pt x="21032" y="7098"/>
                </a:cubicBezTo>
                <a:cubicBezTo>
                  <a:pt x="21371" y="7361"/>
                  <a:pt x="21570" y="7680"/>
                  <a:pt x="21600" y="8013"/>
                </a:cubicBezTo>
                <a:lnTo>
                  <a:pt x="20614" y="13714"/>
                </a:lnTo>
                <a:cubicBezTo>
                  <a:pt x="20469" y="14158"/>
                  <a:pt x="20393" y="14609"/>
                  <a:pt x="20390" y="15061"/>
                </a:cubicBezTo>
                <a:cubicBezTo>
                  <a:pt x="20386" y="15484"/>
                  <a:pt x="20446" y="15907"/>
                  <a:pt x="20567" y="16323"/>
                </a:cubicBezTo>
                <a:lnTo>
                  <a:pt x="19693" y="16431"/>
                </a:lnTo>
                <a:cubicBezTo>
                  <a:pt x="19657" y="16785"/>
                  <a:pt x="19588" y="17138"/>
                  <a:pt x="19487" y="17488"/>
                </a:cubicBezTo>
                <a:cubicBezTo>
                  <a:pt x="19384" y="17844"/>
                  <a:pt x="19248" y="18196"/>
                  <a:pt x="19079" y="18542"/>
                </a:cubicBezTo>
                <a:cubicBezTo>
                  <a:pt x="18810" y="18879"/>
                  <a:pt x="18624" y="19238"/>
                  <a:pt x="18524" y="19607"/>
                </a:cubicBezTo>
                <a:cubicBezTo>
                  <a:pt x="18424" y="19982"/>
                  <a:pt x="18415" y="20363"/>
                  <a:pt x="18498" y="20739"/>
                </a:cubicBezTo>
                <a:cubicBezTo>
                  <a:pt x="18221" y="20979"/>
                  <a:pt x="17858" y="21178"/>
                  <a:pt x="17437" y="21322"/>
                </a:cubicBezTo>
                <a:cubicBezTo>
                  <a:pt x="16939" y="21491"/>
                  <a:pt x="16376" y="21578"/>
                  <a:pt x="15805" y="21573"/>
                </a:cubicBezTo>
                <a:lnTo>
                  <a:pt x="15023" y="18400"/>
                </a:lnTo>
                <a:lnTo>
                  <a:pt x="14311" y="18005"/>
                </a:lnTo>
                <a:lnTo>
                  <a:pt x="13628" y="16483"/>
                </a:lnTo>
                <a:lnTo>
                  <a:pt x="16317" y="15695"/>
                </a:lnTo>
                <a:lnTo>
                  <a:pt x="15435" y="15422"/>
                </a:lnTo>
                <a:cubicBezTo>
                  <a:pt x="15382" y="15112"/>
                  <a:pt x="15519" y="14801"/>
                  <a:pt x="15820" y="14547"/>
                </a:cubicBezTo>
                <a:cubicBezTo>
                  <a:pt x="16006" y="14390"/>
                  <a:pt x="16250" y="14261"/>
                  <a:pt x="16532" y="14170"/>
                </a:cubicBezTo>
                <a:lnTo>
                  <a:pt x="16113" y="13892"/>
                </a:lnTo>
                <a:lnTo>
                  <a:pt x="16106" y="10149"/>
                </a:lnTo>
                <a:lnTo>
                  <a:pt x="12707" y="9036"/>
                </a:lnTo>
                <a:cubicBezTo>
                  <a:pt x="12902" y="10327"/>
                  <a:pt x="13024" y="11621"/>
                  <a:pt x="13073" y="12917"/>
                </a:cubicBezTo>
                <a:cubicBezTo>
                  <a:pt x="13121" y="14174"/>
                  <a:pt x="13100" y="15432"/>
                  <a:pt x="13010" y="16689"/>
                </a:cubicBezTo>
                <a:lnTo>
                  <a:pt x="11277" y="16781"/>
                </a:lnTo>
                <a:lnTo>
                  <a:pt x="11194" y="17416"/>
                </a:lnTo>
                <a:lnTo>
                  <a:pt x="11609" y="19037"/>
                </a:lnTo>
                <a:lnTo>
                  <a:pt x="11166" y="20955"/>
                </a:lnTo>
                <a:cubicBezTo>
                  <a:pt x="10493" y="21059"/>
                  <a:pt x="9790" y="21069"/>
                  <a:pt x="9110" y="20985"/>
                </a:cubicBezTo>
                <a:cubicBezTo>
                  <a:pt x="8520" y="20912"/>
                  <a:pt x="7960" y="20770"/>
                  <a:pt x="7461" y="20567"/>
                </a:cubicBezTo>
                <a:lnTo>
                  <a:pt x="7389" y="18629"/>
                </a:lnTo>
                <a:lnTo>
                  <a:pt x="6887" y="17341"/>
                </a:lnTo>
                <a:lnTo>
                  <a:pt x="7033" y="16257"/>
                </a:lnTo>
                <a:lnTo>
                  <a:pt x="6773" y="15014"/>
                </a:lnTo>
                <a:lnTo>
                  <a:pt x="7853" y="14337"/>
                </a:lnTo>
                <a:cubicBezTo>
                  <a:pt x="7564" y="13871"/>
                  <a:pt x="7352" y="13388"/>
                  <a:pt x="7218" y="12897"/>
                </a:cubicBezTo>
                <a:cubicBezTo>
                  <a:pt x="7088" y="12420"/>
                  <a:pt x="7034" y="11936"/>
                  <a:pt x="7056" y="11453"/>
                </a:cubicBezTo>
                <a:lnTo>
                  <a:pt x="6054" y="11062"/>
                </a:lnTo>
                <a:cubicBezTo>
                  <a:pt x="5925" y="10776"/>
                  <a:pt x="6004" y="10471"/>
                  <a:pt x="6270" y="10223"/>
                </a:cubicBezTo>
                <a:cubicBezTo>
                  <a:pt x="6442" y="10063"/>
                  <a:pt x="6683" y="9936"/>
                  <a:pt x="6876" y="9786"/>
                </a:cubicBezTo>
                <a:cubicBezTo>
                  <a:pt x="7101" y="9611"/>
                  <a:pt x="7256" y="9408"/>
                  <a:pt x="7331" y="9191"/>
                </a:cubicBezTo>
                <a:cubicBezTo>
                  <a:pt x="7327" y="9012"/>
                  <a:pt x="7226" y="8839"/>
                  <a:pt x="7044" y="8698"/>
                </a:cubicBezTo>
                <a:cubicBezTo>
                  <a:pt x="6877" y="8570"/>
                  <a:pt x="6652" y="8475"/>
                  <a:pt x="6395" y="8425"/>
                </a:cubicBezTo>
                <a:lnTo>
                  <a:pt x="5141" y="8421"/>
                </a:lnTo>
                <a:cubicBezTo>
                  <a:pt x="4775" y="8279"/>
                  <a:pt x="4413" y="8133"/>
                  <a:pt x="4054" y="7985"/>
                </a:cubicBezTo>
                <a:cubicBezTo>
                  <a:pt x="2941" y="7525"/>
                  <a:pt x="1860" y="7037"/>
                  <a:pt x="814" y="6523"/>
                </a:cubicBezTo>
                <a:cubicBezTo>
                  <a:pt x="1315" y="6523"/>
                  <a:pt x="1737" y="6297"/>
                  <a:pt x="1795" y="5996"/>
                </a:cubicBezTo>
                <a:cubicBezTo>
                  <a:pt x="1838" y="5766"/>
                  <a:pt x="1652" y="5543"/>
                  <a:pt x="1320" y="5429"/>
                </a:cubicBezTo>
                <a:lnTo>
                  <a:pt x="3110" y="4499"/>
                </a:lnTo>
                <a:lnTo>
                  <a:pt x="205" y="3753"/>
                </a:lnTo>
                <a:lnTo>
                  <a:pt x="0" y="354"/>
                </a:lnTo>
                <a:cubicBezTo>
                  <a:pt x="529" y="165"/>
                  <a:pt x="1120" y="48"/>
                  <a:pt x="1731" y="12"/>
                </a:cubicBezTo>
                <a:cubicBezTo>
                  <a:pt x="2315" y="-22"/>
                  <a:pt x="2905" y="18"/>
                  <a:pt x="3462" y="130"/>
                </a:cubicBezTo>
                <a:lnTo>
                  <a:pt x="3099" y="2551"/>
                </a:lnTo>
                <a:lnTo>
                  <a:pt x="6977" y="3997"/>
                </a:lnTo>
                <a:lnTo>
                  <a:pt x="11989" y="4017"/>
                </a:lnTo>
                <a:lnTo>
                  <a:pt x="13879" y="4882"/>
                </a:lnTo>
                <a:lnTo>
                  <a:pt x="12495" y="2386"/>
                </a:lnTo>
                <a:cubicBezTo>
                  <a:pt x="12692" y="2214"/>
                  <a:pt x="12861" y="2032"/>
                  <a:pt x="13000" y="1840"/>
                </a:cubicBezTo>
                <a:cubicBezTo>
                  <a:pt x="13192" y="1575"/>
                  <a:pt x="13324" y="1296"/>
                  <a:pt x="13392" y="1010"/>
                </a:cubicBezTo>
                <a:cubicBezTo>
                  <a:pt x="13714" y="875"/>
                  <a:pt x="14086" y="791"/>
                  <a:pt x="14475" y="764"/>
                </a:cubicBezTo>
                <a:cubicBezTo>
                  <a:pt x="14841" y="739"/>
                  <a:pt x="15211" y="766"/>
                  <a:pt x="15557" y="843"/>
                </a:cubicBezTo>
                <a:close/>
              </a:path>
            </a:pathLst>
          </a:cu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</a:defRPr>
            </a:pPr>
          </a:p>
        </p:txBody>
      </p:sp>
      <p:sp>
        <p:nvSpPr>
          <p:cNvPr id="350" name="Figure"/>
          <p:cNvSpPr/>
          <p:nvPr/>
        </p:nvSpPr>
        <p:spPr>
          <a:xfrm>
            <a:off x="9262307" y="6141022"/>
            <a:ext cx="2380448" cy="2003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3" h="21600" fill="norm" stroke="1" extrusionOk="0">
                <a:moveTo>
                  <a:pt x="16006" y="2497"/>
                </a:moveTo>
                <a:lnTo>
                  <a:pt x="17834" y="2757"/>
                </a:lnTo>
                <a:cubicBezTo>
                  <a:pt x="18826" y="3506"/>
                  <a:pt x="19657" y="4530"/>
                  <a:pt x="20256" y="5742"/>
                </a:cubicBezTo>
                <a:cubicBezTo>
                  <a:pt x="21329" y="7916"/>
                  <a:pt x="21600" y="10531"/>
                  <a:pt x="21002" y="12955"/>
                </a:cubicBezTo>
                <a:cubicBezTo>
                  <a:pt x="20046" y="12808"/>
                  <a:pt x="19081" y="13120"/>
                  <a:pt x="18316" y="13824"/>
                </a:cubicBezTo>
                <a:cubicBezTo>
                  <a:pt x="17552" y="14526"/>
                  <a:pt x="17048" y="15563"/>
                  <a:pt x="16913" y="16709"/>
                </a:cubicBezTo>
                <a:lnTo>
                  <a:pt x="15093" y="18656"/>
                </a:lnTo>
                <a:lnTo>
                  <a:pt x="16426" y="21600"/>
                </a:lnTo>
                <a:lnTo>
                  <a:pt x="9898" y="21499"/>
                </a:lnTo>
                <a:lnTo>
                  <a:pt x="4708" y="17885"/>
                </a:lnTo>
                <a:lnTo>
                  <a:pt x="5033" y="11156"/>
                </a:lnTo>
                <a:cubicBezTo>
                  <a:pt x="4504" y="10744"/>
                  <a:pt x="3895" y="10506"/>
                  <a:pt x="3266" y="10465"/>
                </a:cubicBezTo>
                <a:cubicBezTo>
                  <a:pt x="2140" y="10392"/>
                  <a:pt x="1048" y="10943"/>
                  <a:pt x="301" y="11961"/>
                </a:cubicBezTo>
                <a:lnTo>
                  <a:pt x="0" y="10713"/>
                </a:lnTo>
                <a:lnTo>
                  <a:pt x="1412" y="5055"/>
                </a:lnTo>
                <a:lnTo>
                  <a:pt x="3413" y="2546"/>
                </a:lnTo>
                <a:cubicBezTo>
                  <a:pt x="3674" y="1724"/>
                  <a:pt x="4197" y="1062"/>
                  <a:pt x="4865" y="706"/>
                </a:cubicBezTo>
                <a:cubicBezTo>
                  <a:pt x="5775" y="222"/>
                  <a:pt x="6800" y="374"/>
                  <a:pt x="7787" y="297"/>
                </a:cubicBezTo>
                <a:cubicBezTo>
                  <a:pt x="8284" y="258"/>
                  <a:pt x="8777" y="158"/>
                  <a:pt x="9257" y="0"/>
                </a:cubicBezTo>
                <a:cubicBezTo>
                  <a:pt x="9494" y="1320"/>
                  <a:pt x="9932" y="2499"/>
                  <a:pt x="10525" y="3534"/>
                </a:cubicBezTo>
                <a:cubicBezTo>
                  <a:pt x="11193" y="4699"/>
                  <a:pt x="12133" y="5786"/>
                  <a:pt x="13424" y="5835"/>
                </a:cubicBezTo>
                <a:cubicBezTo>
                  <a:pt x="14941" y="5891"/>
                  <a:pt x="16159" y="4315"/>
                  <a:pt x="16006" y="2497"/>
                </a:cubicBezTo>
                <a:close/>
              </a:path>
            </a:pathLst>
          </a:custGeom>
          <a:blipFill>
            <a:blip r:embed="rId5"/>
          </a:blip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51" name="Figure"/>
          <p:cNvSpPr/>
          <p:nvPr/>
        </p:nvSpPr>
        <p:spPr>
          <a:xfrm>
            <a:off x="8158629" y="4904197"/>
            <a:ext cx="3324298" cy="4131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4" h="21593" fill="norm" stroke="1" extrusionOk="0">
                <a:moveTo>
                  <a:pt x="10242" y="0"/>
                </a:moveTo>
                <a:lnTo>
                  <a:pt x="12364" y="9"/>
                </a:lnTo>
                <a:cubicBezTo>
                  <a:pt x="12993" y="175"/>
                  <a:pt x="13640" y="296"/>
                  <a:pt x="14296" y="371"/>
                </a:cubicBezTo>
                <a:cubicBezTo>
                  <a:pt x="14937" y="444"/>
                  <a:pt x="15584" y="472"/>
                  <a:pt x="16229" y="519"/>
                </a:cubicBezTo>
                <a:cubicBezTo>
                  <a:pt x="17531" y="613"/>
                  <a:pt x="18822" y="783"/>
                  <a:pt x="20094" y="1029"/>
                </a:cubicBezTo>
                <a:lnTo>
                  <a:pt x="19200" y="4637"/>
                </a:lnTo>
                <a:cubicBezTo>
                  <a:pt x="18868" y="5523"/>
                  <a:pt x="19000" y="6479"/>
                  <a:pt x="19564" y="7283"/>
                </a:cubicBezTo>
                <a:cubicBezTo>
                  <a:pt x="19677" y="7445"/>
                  <a:pt x="19807" y="7599"/>
                  <a:pt x="19953" y="7743"/>
                </a:cubicBezTo>
                <a:cubicBezTo>
                  <a:pt x="20424" y="8180"/>
                  <a:pt x="20796" y="8681"/>
                  <a:pt x="21051" y="9223"/>
                </a:cubicBezTo>
                <a:cubicBezTo>
                  <a:pt x="21600" y="10390"/>
                  <a:pt x="21588" y="11680"/>
                  <a:pt x="21017" y="12840"/>
                </a:cubicBezTo>
                <a:lnTo>
                  <a:pt x="20181" y="13236"/>
                </a:lnTo>
                <a:cubicBezTo>
                  <a:pt x="20592" y="11932"/>
                  <a:pt x="20569" y="10562"/>
                  <a:pt x="20114" y="9267"/>
                </a:cubicBezTo>
                <a:cubicBezTo>
                  <a:pt x="19800" y="8375"/>
                  <a:pt x="19287" y="7537"/>
                  <a:pt x="18599" y="6794"/>
                </a:cubicBezTo>
                <a:lnTo>
                  <a:pt x="15060" y="6067"/>
                </a:lnTo>
                <a:lnTo>
                  <a:pt x="14179" y="6446"/>
                </a:lnTo>
                <a:lnTo>
                  <a:pt x="12502" y="6613"/>
                </a:lnTo>
                <a:cubicBezTo>
                  <a:pt x="13085" y="7005"/>
                  <a:pt x="13428" y="7580"/>
                  <a:pt x="13446" y="8193"/>
                </a:cubicBezTo>
                <a:cubicBezTo>
                  <a:pt x="13459" y="8623"/>
                  <a:pt x="13311" y="9046"/>
                  <a:pt x="13019" y="9405"/>
                </a:cubicBezTo>
                <a:lnTo>
                  <a:pt x="10798" y="11864"/>
                </a:lnTo>
                <a:lnTo>
                  <a:pt x="11433" y="10179"/>
                </a:lnTo>
                <a:cubicBezTo>
                  <a:pt x="11607" y="9458"/>
                  <a:pt x="11727" y="8749"/>
                  <a:pt x="11793" y="8037"/>
                </a:cubicBezTo>
                <a:cubicBezTo>
                  <a:pt x="11844" y="7495"/>
                  <a:pt x="11793" y="6863"/>
                  <a:pt x="11133" y="6667"/>
                </a:cubicBezTo>
                <a:cubicBezTo>
                  <a:pt x="10797" y="6567"/>
                  <a:pt x="10417" y="6677"/>
                  <a:pt x="10232" y="6925"/>
                </a:cubicBezTo>
                <a:lnTo>
                  <a:pt x="9147" y="7917"/>
                </a:lnTo>
                <a:lnTo>
                  <a:pt x="8061" y="8908"/>
                </a:lnTo>
                <a:lnTo>
                  <a:pt x="7024" y="11610"/>
                </a:lnTo>
                <a:lnTo>
                  <a:pt x="7446" y="12216"/>
                </a:lnTo>
                <a:lnTo>
                  <a:pt x="7509" y="16341"/>
                </a:lnTo>
                <a:lnTo>
                  <a:pt x="10120" y="17468"/>
                </a:lnTo>
                <a:lnTo>
                  <a:pt x="8626" y="18562"/>
                </a:lnTo>
                <a:lnTo>
                  <a:pt x="9123" y="19202"/>
                </a:lnTo>
                <a:cubicBezTo>
                  <a:pt x="9107" y="19370"/>
                  <a:pt x="9028" y="19530"/>
                  <a:pt x="8898" y="19661"/>
                </a:cubicBezTo>
                <a:cubicBezTo>
                  <a:pt x="8754" y="19806"/>
                  <a:pt x="8553" y="19908"/>
                  <a:pt x="8328" y="19951"/>
                </a:cubicBezTo>
                <a:lnTo>
                  <a:pt x="8191" y="20362"/>
                </a:lnTo>
                <a:lnTo>
                  <a:pt x="6749" y="20561"/>
                </a:lnTo>
                <a:lnTo>
                  <a:pt x="6910" y="19534"/>
                </a:lnTo>
                <a:lnTo>
                  <a:pt x="6265" y="19258"/>
                </a:lnTo>
                <a:cubicBezTo>
                  <a:pt x="6063" y="19672"/>
                  <a:pt x="5829" y="20076"/>
                  <a:pt x="5564" y="20465"/>
                </a:cubicBezTo>
                <a:cubicBezTo>
                  <a:pt x="5300" y="20854"/>
                  <a:pt x="5005" y="21229"/>
                  <a:pt x="4682" y="21587"/>
                </a:cubicBezTo>
                <a:cubicBezTo>
                  <a:pt x="4437" y="21600"/>
                  <a:pt x="4192" y="21592"/>
                  <a:pt x="3950" y="21564"/>
                </a:cubicBezTo>
                <a:cubicBezTo>
                  <a:pt x="3718" y="21536"/>
                  <a:pt x="3490" y="21490"/>
                  <a:pt x="3270" y="21426"/>
                </a:cubicBezTo>
                <a:lnTo>
                  <a:pt x="4099" y="20548"/>
                </a:lnTo>
                <a:cubicBezTo>
                  <a:pt x="4373" y="20467"/>
                  <a:pt x="4617" y="20334"/>
                  <a:pt x="4811" y="20159"/>
                </a:cubicBezTo>
                <a:cubicBezTo>
                  <a:pt x="5000" y="19988"/>
                  <a:pt x="5136" y="19783"/>
                  <a:pt x="5207" y="19561"/>
                </a:cubicBezTo>
                <a:lnTo>
                  <a:pt x="5308" y="19175"/>
                </a:lnTo>
                <a:lnTo>
                  <a:pt x="3857" y="19125"/>
                </a:lnTo>
                <a:lnTo>
                  <a:pt x="3822" y="18533"/>
                </a:lnTo>
                <a:lnTo>
                  <a:pt x="2780" y="18105"/>
                </a:lnTo>
                <a:lnTo>
                  <a:pt x="2563" y="20019"/>
                </a:lnTo>
                <a:lnTo>
                  <a:pt x="2209" y="17649"/>
                </a:lnTo>
                <a:lnTo>
                  <a:pt x="693" y="17340"/>
                </a:lnTo>
                <a:lnTo>
                  <a:pt x="577" y="16422"/>
                </a:lnTo>
                <a:lnTo>
                  <a:pt x="0" y="16138"/>
                </a:lnTo>
                <a:cubicBezTo>
                  <a:pt x="141" y="15996"/>
                  <a:pt x="266" y="15844"/>
                  <a:pt x="373" y="15683"/>
                </a:cubicBezTo>
                <a:cubicBezTo>
                  <a:pt x="476" y="15530"/>
                  <a:pt x="562" y="15369"/>
                  <a:pt x="664" y="15215"/>
                </a:cubicBezTo>
                <a:cubicBezTo>
                  <a:pt x="974" y="14745"/>
                  <a:pt x="1421" y="14343"/>
                  <a:pt x="1966" y="14044"/>
                </a:cubicBezTo>
                <a:cubicBezTo>
                  <a:pt x="1702" y="13886"/>
                  <a:pt x="1545" y="13636"/>
                  <a:pt x="1544" y="13371"/>
                </a:cubicBezTo>
                <a:cubicBezTo>
                  <a:pt x="1543" y="13100"/>
                  <a:pt x="1702" y="12846"/>
                  <a:pt x="1971" y="12687"/>
                </a:cubicBezTo>
                <a:lnTo>
                  <a:pt x="1958" y="10961"/>
                </a:lnTo>
                <a:cubicBezTo>
                  <a:pt x="1963" y="10784"/>
                  <a:pt x="2026" y="10611"/>
                  <a:pt x="2141" y="10460"/>
                </a:cubicBezTo>
                <a:cubicBezTo>
                  <a:pt x="2274" y="10286"/>
                  <a:pt x="2469" y="10150"/>
                  <a:pt x="2701" y="10070"/>
                </a:cubicBezTo>
                <a:cubicBezTo>
                  <a:pt x="2744" y="9570"/>
                  <a:pt x="2876" y="9078"/>
                  <a:pt x="3092" y="8608"/>
                </a:cubicBezTo>
                <a:cubicBezTo>
                  <a:pt x="3321" y="8109"/>
                  <a:pt x="3643" y="7641"/>
                  <a:pt x="4045" y="7219"/>
                </a:cubicBezTo>
                <a:cubicBezTo>
                  <a:pt x="4335" y="6823"/>
                  <a:pt x="4679" y="6454"/>
                  <a:pt x="5072" y="6120"/>
                </a:cubicBezTo>
                <a:cubicBezTo>
                  <a:pt x="5489" y="5764"/>
                  <a:pt x="5957" y="5450"/>
                  <a:pt x="6467" y="5185"/>
                </a:cubicBezTo>
                <a:lnTo>
                  <a:pt x="6944" y="3002"/>
                </a:lnTo>
                <a:cubicBezTo>
                  <a:pt x="7551" y="2546"/>
                  <a:pt x="8131" y="2067"/>
                  <a:pt x="8681" y="1566"/>
                </a:cubicBezTo>
                <a:cubicBezTo>
                  <a:pt x="9232" y="1064"/>
                  <a:pt x="9753" y="542"/>
                  <a:pt x="10242" y="0"/>
                </a:cubicBezTo>
                <a:close/>
              </a:path>
            </a:pathLst>
          </a:cu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52" name="Figure"/>
          <p:cNvSpPr/>
          <p:nvPr/>
        </p:nvSpPr>
        <p:spPr>
          <a:xfrm>
            <a:off x="10235868" y="4918805"/>
            <a:ext cx="1459035" cy="1745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45" fill="norm" stroke="1" extrusionOk="0">
                <a:moveTo>
                  <a:pt x="11581" y="1774"/>
                </a:moveTo>
                <a:lnTo>
                  <a:pt x="14131" y="918"/>
                </a:lnTo>
                <a:cubicBezTo>
                  <a:pt x="14509" y="1525"/>
                  <a:pt x="15177" y="1972"/>
                  <a:pt x="15973" y="2153"/>
                </a:cubicBezTo>
                <a:cubicBezTo>
                  <a:pt x="16947" y="2374"/>
                  <a:pt x="18145" y="2184"/>
                  <a:pt x="18882" y="2849"/>
                </a:cubicBezTo>
                <a:cubicBezTo>
                  <a:pt x="19574" y="3472"/>
                  <a:pt x="19370" y="4471"/>
                  <a:pt x="18470" y="4876"/>
                </a:cubicBezTo>
                <a:cubicBezTo>
                  <a:pt x="19629" y="5073"/>
                  <a:pt x="20515" y="5848"/>
                  <a:pt x="20686" y="6815"/>
                </a:cubicBezTo>
                <a:cubicBezTo>
                  <a:pt x="20882" y="7924"/>
                  <a:pt x="20107" y="8994"/>
                  <a:pt x="18831" y="9376"/>
                </a:cubicBezTo>
                <a:lnTo>
                  <a:pt x="20721" y="9810"/>
                </a:lnTo>
                <a:cubicBezTo>
                  <a:pt x="20743" y="10248"/>
                  <a:pt x="20551" y="10676"/>
                  <a:pt x="20187" y="10996"/>
                </a:cubicBezTo>
                <a:cubicBezTo>
                  <a:pt x="19816" y="11322"/>
                  <a:pt x="19300" y="11508"/>
                  <a:pt x="18759" y="11511"/>
                </a:cubicBezTo>
                <a:lnTo>
                  <a:pt x="21600" y="12743"/>
                </a:lnTo>
                <a:lnTo>
                  <a:pt x="17607" y="13392"/>
                </a:lnTo>
                <a:lnTo>
                  <a:pt x="19458" y="13976"/>
                </a:lnTo>
                <a:lnTo>
                  <a:pt x="18633" y="15247"/>
                </a:lnTo>
                <a:lnTo>
                  <a:pt x="15263" y="17131"/>
                </a:lnTo>
                <a:lnTo>
                  <a:pt x="14017" y="15779"/>
                </a:lnTo>
                <a:lnTo>
                  <a:pt x="12220" y="15560"/>
                </a:lnTo>
                <a:lnTo>
                  <a:pt x="12182" y="18112"/>
                </a:lnTo>
                <a:cubicBezTo>
                  <a:pt x="12075" y="19705"/>
                  <a:pt x="10648" y="21026"/>
                  <a:pt x="8744" y="21294"/>
                </a:cubicBezTo>
                <a:cubicBezTo>
                  <a:pt x="6575" y="21600"/>
                  <a:pt x="4601" y="20491"/>
                  <a:pt x="3103" y="19124"/>
                </a:cubicBezTo>
                <a:cubicBezTo>
                  <a:pt x="1768" y="17905"/>
                  <a:pt x="716" y="16494"/>
                  <a:pt x="0" y="14961"/>
                </a:cubicBezTo>
                <a:cubicBezTo>
                  <a:pt x="735" y="15025"/>
                  <a:pt x="1478" y="14976"/>
                  <a:pt x="2192" y="14818"/>
                </a:cubicBezTo>
                <a:cubicBezTo>
                  <a:pt x="2897" y="14662"/>
                  <a:pt x="3562" y="14400"/>
                  <a:pt x="4155" y="14047"/>
                </a:cubicBezTo>
                <a:cubicBezTo>
                  <a:pt x="3879" y="13530"/>
                  <a:pt x="3672" y="12991"/>
                  <a:pt x="3537" y="12437"/>
                </a:cubicBezTo>
                <a:cubicBezTo>
                  <a:pt x="3357" y="11701"/>
                  <a:pt x="3306" y="10948"/>
                  <a:pt x="3384" y="10200"/>
                </a:cubicBezTo>
                <a:lnTo>
                  <a:pt x="1385" y="10392"/>
                </a:lnTo>
                <a:cubicBezTo>
                  <a:pt x="1209" y="8968"/>
                  <a:pt x="1397" y="7529"/>
                  <a:pt x="1936" y="6169"/>
                </a:cubicBezTo>
                <a:cubicBezTo>
                  <a:pt x="3012" y="3458"/>
                  <a:pt x="5384" y="1229"/>
                  <a:pt x="8501" y="0"/>
                </a:cubicBezTo>
                <a:lnTo>
                  <a:pt x="11581" y="1774"/>
                </a:lnTo>
                <a:close/>
              </a:path>
            </a:pathLst>
          </a:cu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53" name="Figure"/>
          <p:cNvSpPr/>
          <p:nvPr/>
        </p:nvSpPr>
        <p:spPr>
          <a:xfrm>
            <a:off x="13050297" y="6147313"/>
            <a:ext cx="552459" cy="42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46" h="21448" fill="norm" stroke="1" extrusionOk="0">
                <a:moveTo>
                  <a:pt x="0" y="21448"/>
                </a:moveTo>
                <a:lnTo>
                  <a:pt x="5886" y="18802"/>
                </a:lnTo>
                <a:cubicBezTo>
                  <a:pt x="8013" y="17099"/>
                  <a:pt x="10303" y="15776"/>
                  <a:pt x="12696" y="14870"/>
                </a:cubicBezTo>
                <a:cubicBezTo>
                  <a:pt x="15222" y="13913"/>
                  <a:pt x="17839" y="13428"/>
                  <a:pt x="20468" y="13430"/>
                </a:cubicBezTo>
                <a:cubicBezTo>
                  <a:pt x="21600" y="10362"/>
                  <a:pt x="21297" y="6714"/>
                  <a:pt x="19688" y="4039"/>
                </a:cubicBezTo>
                <a:cubicBezTo>
                  <a:pt x="18079" y="1364"/>
                  <a:pt x="15505" y="177"/>
                  <a:pt x="12904" y="18"/>
                </a:cubicBezTo>
                <a:cubicBezTo>
                  <a:pt x="10101" y="-152"/>
                  <a:pt x="7270" y="854"/>
                  <a:pt x="5321" y="3490"/>
                </a:cubicBezTo>
                <a:cubicBezTo>
                  <a:pt x="4202" y="5004"/>
                  <a:pt x="3485" y="6954"/>
                  <a:pt x="3287" y="9048"/>
                </a:cubicBezTo>
                <a:cubicBezTo>
                  <a:pt x="3058" y="11466"/>
                  <a:pt x="3533" y="13909"/>
                  <a:pt x="4617" y="15886"/>
                </a:cubicBezTo>
                <a:lnTo>
                  <a:pt x="0" y="21448"/>
                </a:lnTo>
                <a:close/>
              </a:path>
            </a:pathLst>
          </a:custGeom>
          <a:blipFill>
            <a:blip r:embed="rId4"/>
          </a:blipFill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54" name="Figure"/>
          <p:cNvSpPr/>
          <p:nvPr/>
        </p:nvSpPr>
        <p:spPr>
          <a:xfrm>
            <a:off x="13182477" y="6409259"/>
            <a:ext cx="455480" cy="476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473" fill="norm" stroke="1" extrusionOk="0">
                <a:moveTo>
                  <a:pt x="19046" y="8"/>
                </a:moveTo>
                <a:cubicBezTo>
                  <a:pt x="19961" y="1013"/>
                  <a:pt x="20651" y="2185"/>
                  <a:pt x="21073" y="3452"/>
                </a:cubicBezTo>
                <a:cubicBezTo>
                  <a:pt x="21443" y="4564"/>
                  <a:pt x="21600" y="5730"/>
                  <a:pt x="21537" y="6896"/>
                </a:cubicBezTo>
                <a:cubicBezTo>
                  <a:pt x="20764" y="8456"/>
                  <a:pt x="19688" y="9862"/>
                  <a:pt x="18365" y="11040"/>
                </a:cubicBezTo>
                <a:cubicBezTo>
                  <a:pt x="17353" y="11942"/>
                  <a:pt x="16208" y="12698"/>
                  <a:pt x="14966" y="13285"/>
                </a:cubicBezTo>
                <a:lnTo>
                  <a:pt x="18583" y="19788"/>
                </a:lnTo>
                <a:cubicBezTo>
                  <a:pt x="17664" y="20404"/>
                  <a:pt x="16639" y="20863"/>
                  <a:pt x="15554" y="21145"/>
                </a:cubicBezTo>
                <a:cubicBezTo>
                  <a:pt x="14320" y="21466"/>
                  <a:pt x="13032" y="21552"/>
                  <a:pt x="11763" y="21398"/>
                </a:cubicBezTo>
                <a:cubicBezTo>
                  <a:pt x="9852" y="21495"/>
                  <a:pt x="7943" y="21180"/>
                  <a:pt x="6178" y="20478"/>
                </a:cubicBezTo>
                <a:cubicBezTo>
                  <a:pt x="4655" y="19872"/>
                  <a:pt x="3270" y="18989"/>
                  <a:pt x="2101" y="17879"/>
                </a:cubicBezTo>
                <a:lnTo>
                  <a:pt x="3766" y="12285"/>
                </a:lnTo>
                <a:cubicBezTo>
                  <a:pt x="2902" y="11467"/>
                  <a:pt x="2156" y="10545"/>
                  <a:pt x="1544" y="9542"/>
                </a:cubicBezTo>
                <a:cubicBezTo>
                  <a:pt x="830" y="8369"/>
                  <a:pt x="309" y="7098"/>
                  <a:pt x="0" y="5774"/>
                </a:cubicBezTo>
                <a:cubicBezTo>
                  <a:pt x="1662" y="4636"/>
                  <a:pt x="3430" y="3646"/>
                  <a:pt x="5283" y="2818"/>
                </a:cubicBezTo>
                <a:cubicBezTo>
                  <a:pt x="7432" y="1857"/>
                  <a:pt x="9684" y="1117"/>
                  <a:pt x="12005" y="640"/>
                </a:cubicBezTo>
                <a:cubicBezTo>
                  <a:pt x="14317" y="164"/>
                  <a:pt x="16681" y="-48"/>
                  <a:pt x="19046" y="8"/>
                </a:cubicBezTo>
                <a:close/>
              </a:path>
            </a:pathLst>
          </a:custGeom>
          <a:blipFill>
            <a:blip r:embed="rId4"/>
          </a:blipFill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55" name="Figure"/>
          <p:cNvSpPr/>
          <p:nvPr/>
        </p:nvSpPr>
        <p:spPr>
          <a:xfrm>
            <a:off x="12540121" y="8343661"/>
            <a:ext cx="1389901" cy="2260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0" fill="norm" stroke="1" extrusionOk="0">
                <a:moveTo>
                  <a:pt x="18474" y="14"/>
                </a:moveTo>
                <a:lnTo>
                  <a:pt x="20497" y="1777"/>
                </a:lnTo>
                <a:lnTo>
                  <a:pt x="21600" y="7443"/>
                </a:lnTo>
                <a:lnTo>
                  <a:pt x="21542" y="17031"/>
                </a:lnTo>
                <a:lnTo>
                  <a:pt x="18737" y="17801"/>
                </a:lnTo>
                <a:lnTo>
                  <a:pt x="20450" y="19971"/>
                </a:lnTo>
                <a:lnTo>
                  <a:pt x="18496" y="21550"/>
                </a:lnTo>
                <a:lnTo>
                  <a:pt x="15013" y="20939"/>
                </a:lnTo>
                <a:lnTo>
                  <a:pt x="15142" y="17086"/>
                </a:lnTo>
                <a:lnTo>
                  <a:pt x="12346" y="17223"/>
                </a:lnTo>
                <a:lnTo>
                  <a:pt x="11159" y="15494"/>
                </a:lnTo>
                <a:lnTo>
                  <a:pt x="10979" y="7411"/>
                </a:lnTo>
                <a:lnTo>
                  <a:pt x="8618" y="13839"/>
                </a:lnTo>
                <a:lnTo>
                  <a:pt x="8613" y="15756"/>
                </a:lnTo>
                <a:lnTo>
                  <a:pt x="5248" y="18112"/>
                </a:lnTo>
                <a:lnTo>
                  <a:pt x="5256" y="20741"/>
                </a:lnTo>
                <a:lnTo>
                  <a:pt x="3067" y="21227"/>
                </a:lnTo>
                <a:lnTo>
                  <a:pt x="560" y="20603"/>
                </a:lnTo>
                <a:lnTo>
                  <a:pt x="1981" y="18071"/>
                </a:lnTo>
                <a:lnTo>
                  <a:pt x="0" y="17054"/>
                </a:lnTo>
                <a:lnTo>
                  <a:pt x="760" y="7735"/>
                </a:lnTo>
                <a:lnTo>
                  <a:pt x="2495" y="3092"/>
                </a:lnTo>
                <a:lnTo>
                  <a:pt x="10762" y="2952"/>
                </a:lnTo>
                <a:lnTo>
                  <a:pt x="16550" y="2529"/>
                </a:lnTo>
                <a:cubicBezTo>
                  <a:pt x="15611" y="1959"/>
                  <a:pt x="15583" y="1034"/>
                  <a:pt x="16486" y="443"/>
                </a:cubicBezTo>
                <a:cubicBezTo>
                  <a:pt x="16995" y="110"/>
                  <a:pt x="17737" y="-50"/>
                  <a:pt x="18474" y="14"/>
                </a:cubicBezTo>
                <a:close/>
              </a:path>
            </a:pathLst>
          </a:cu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56" name="Figure"/>
          <p:cNvSpPr/>
          <p:nvPr/>
        </p:nvSpPr>
        <p:spPr>
          <a:xfrm>
            <a:off x="15385987" y="5557808"/>
            <a:ext cx="2273457" cy="3299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fill="norm" stroke="1" extrusionOk="0">
                <a:moveTo>
                  <a:pt x="14413" y="101"/>
                </a:moveTo>
                <a:lnTo>
                  <a:pt x="16624" y="0"/>
                </a:lnTo>
                <a:cubicBezTo>
                  <a:pt x="17119" y="282"/>
                  <a:pt x="17698" y="487"/>
                  <a:pt x="18320" y="599"/>
                </a:cubicBezTo>
                <a:cubicBezTo>
                  <a:pt x="18868" y="698"/>
                  <a:pt x="19438" y="722"/>
                  <a:pt x="19995" y="793"/>
                </a:cubicBezTo>
                <a:cubicBezTo>
                  <a:pt x="20548" y="864"/>
                  <a:pt x="21087" y="980"/>
                  <a:pt x="21600" y="1138"/>
                </a:cubicBezTo>
                <a:lnTo>
                  <a:pt x="20513" y="3236"/>
                </a:lnTo>
                <a:lnTo>
                  <a:pt x="18810" y="4971"/>
                </a:lnTo>
                <a:cubicBezTo>
                  <a:pt x="19237" y="6994"/>
                  <a:pt x="19553" y="9028"/>
                  <a:pt x="19758" y="11067"/>
                </a:cubicBezTo>
                <a:cubicBezTo>
                  <a:pt x="20101" y="14471"/>
                  <a:pt x="20134" y="17886"/>
                  <a:pt x="19859" y="21293"/>
                </a:cubicBezTo>
                <a:cubicBezTo>
                  <a:pt x="18582" y="21257"/>
                  <a:pt x="17304" y="21245"/>
                  <a:pt x="16026" y="21255"/>
                </a:cubicBezTo>
                <a:cubicBezTo>
                  <a:pt x="14837" y="21265"/>
                  <a:pt x="13649" y="21294"/>
                  <a:pt x="12463" y="21344"/>
                </a:cubicBezTo>
                <a:cubicBezTo>
                  <a:pt x="10752" y="21524"/>
                  <a:pt x="9022" y="21600"/>
                  <a:pt x="7292" y="21570"/>
                </a:cubicBezTo>
                <a:cubicBezTo>
                  <a:pt x="5347" y="21537"/>
                  <a:pt x="3411" y="21370"/>
                  <a:pt x="1514" y="21073"/>
                </a:cubicBezTo>
                <a:cubicBezTo>
                  <a:pt x="2594" y="19361"/>
                  <a:pt x="3417" y="17577"/>
                  <a:pt x="3973" y="15751"/>
                </a:cubicBezTo>
                <a:cubicBezTo>
                  <a:pt x="4437" y="14223"/>
                  <a:pt x="4712" y="12671"/>
                  <a:pt x="4794" y="11112"/>
                </a:cubicBezTo>
                <a:lnTo>
                  <a:pt x="5245" y="10223"/>
                </a:lnTo>
                <a:cubicBezTo>
                  <a:pt x="4958" y="10033"/>
                  <a:pt x="4670" y="9843"/>
                  <a:pt x="4383" y="9653"/>
                </a:cubicBezTo>
                <a:cubicBezTo>
                  <a:pt x="4095" y="9464"/>
                  <a:pt x="3808" y="9274"/>
                  <a:pt x="3520" y="9084"/>
                </a:cubicBezTo>
                <a:lnTo>
                  <a:pt x="3520" y="7692"/>
                </a:lnTo>
                <a:cubicBezTo>
                  <a:pt x="2839" y="7572"/>
                  <a:pt x="2192" y="7372"/>
                  <a:pt x="1609" y="7101"/>
                </a:cubicBezTo>
                <a:cubicBezTo>
                  <a:pt x="980" y="6810"/>
                  <a:pt x="435" y="6442"/>
                  <a:pt x="0" y="6014"/>
                </a:cubicBezTo>
                <a:lnTo>
                  <a:pt x="0" y="4343"/>
                </a:lnTo>
                <a:lnTo>
                  <a:pt x="4891" y="2361"/>
                </a:lnTo>
                <a:cubicBezTo>
                  <a:pt x="5784" y="3375"/>
                  <a:pt x="7380" y="3996"/>
                  <a:pt x="9103" y="4000"/>
                </a:cubicBezTo>
                <a:cubicBezTo>
                  <a:pt x="12181" y="4007"/>
                  <a:pt x="14622" y="2215"/>
                  <a:pt x="14413" y="101"/>
                </a:cubicBezTo>
                <a:close/>
              </a:path>
            </a:pathLst>
          </a:custGeom>
          <a:blipFill>
            <a:blip r:embed="rId6"/>
          </a:blip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57" name="Figure"/>
          <p:cNvSpPr/>
          <p:nvPr/>
        </p:nvSpPr>
        <p:spPr>
          <a:xfrm>
            <a:off x="12399325" y="6811651"/>
            <a:ext cx="1737452" cy="1894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91" fill="norm" stroke="1" extrusionOk="0">
                <a:moveTo>
                  <a:pt x="14502" y="535"/>
                </a:moveTo>
                <a:cubicBezTo>
                  <a:pt x="16108" y="1171"/>
                  <a:pt x="17491" y="2198"/>
                  <a:pt x="18496" y="3502"/>
                </a:cubicBezTo>
                <a:cubicBezTo>
                  <a:pt x="19338" y="4595"/>
                  <a:pt x="19894" y="5836"/>
                  <a:pt x="20370" y="7082"/>
                </a:cubicBezTo>
                <a:cubicBezTo>
                  <a:pt x="20868" y="8390"/>
                  <a:pt x="21284" y="9725"/>
                  <a:pt x="21600" y="11091"/>
                </a:cubicBezTo>
                <a:cubicBezTo>
                  <a:pt x="21323" y="11336"/>
                  <a:pt x="20978" y="11509"/>
                  <a:pt x="20602" y="11593"/>
                </a:cubicBezTo>
                <a:cubicBezTo>
                  <a:pt x="19909" y="11747"/>
                  <a:pt x="19196" y="11585"/>
                  <a:pt x="18489" y="11522"/>
                </a:cubicBezTo>
                <a:cubicBezTo>
                  <a:pt x="17948" y="11474"/>
                  <a:pt x="17400" y="11484"/>
                  <a:pt x="16871" y="11600"/>
                </a:cubicBezTo>
                <a:cubicBezTo>
                  <a:pt x="16436" y="11695"/>
                  <a:pt x="16023" y="11859"/>
                  <a:pt x="15652" y="12085"/>
                </a:cubicBezTo>
                <a:lnTo>
                  <a:pt x="16003" y="13517"/>
                </a:lnTo>
                <a:lnTo>
                  <a:pt x="16952" y="14586"/>
                </a:lnTo>
                <a:cubicBezTo>
                  <a:pt x="17013" y="14944"/>
                  <a:pt x="17055" y="15303"/>
                  <a:pt x="17078" y="15664"/>
                </a:cubicBezTo>
                <a:cubicBezTo>
                  <a:pt x="17101" y="16023"/>
                  <a:pt x="17105" y="16382"/>
                  <a:pt x="17090" y="16742"/>
                </a:cubicBezTo>
                <a:lnTo>
                  <a:pt x="15722" y="17779"/>
                </a:lnTo>
                <a:lnTo>
                  <a:pt x="15647" y="20515"/>
                </a:lnTo>
                <a:cubicBezTo>
                  <a:pt x="13405" y="20663"/>
                  <a:pt x="11169" y="20873"/>
                  <a:pt x="8942" y="21146"/>
                </a:cubicBezTo>
                <a:cubicBezTo>
                  <a:pt x="7212" y="21357"/>
                  <a:pt x="5433" y="21600"/>
                  <a:pt x="3779" y="21080"/>
                </a:cubicBezTo>
                <a:cubicBezTo>
                  <a:pt x="3396" y="20960"/>
                  <a:pt x="3031" y="20801"/>
                  <a:pt x="2689" y="20605"/>
                </a:cubicBezTo>
                <a:cubicBezTo>
                  <a:pt x="2735" y="19772"/>
                  <a:pt x="2877" y="18947"/>
                  <a:pt x="3112" y="18141"/>
                </a:cubicBezTo>
                <a:cubicBezTo>
                  <a:pt x="3342" y="17350"/>
                  <a:pt x="3660" y="16582"/>
                  <a:pt x="4062" y="15850"/>
                </a:cubicBezTo>
                <a:cubicBezTo>
                  <a:pt x="4116" y="14969"/>
                  <a:pt x="4178" y="14089"/>
                  <a:pt x="4248" y="13209"/>
                </a:cubicBezTo>
                <a:cubicBezTo>
                  <a:pt x="4410" y="11186"/>
                  <a:pt x="4616" y="9166"/>
                  <a:pt x="4866" y="7150"/>
                </a:cubicBezTo>
                <a:cubicBezTo>
                  <a:pt x="4702" y="6932"/>
                  <a:pt x="4477" y="6761"/>
                  <a:pt x="4218" y="6652"/>
                </a:cubicBezTo>
                <a:cubicBezTo>
                  <a:pt x="3956" y="6542"/>
                  <a:pt x="3665" y="6498"/>
                  <a:pt x="3366" y="6479"/>
                </a:cubicBezTo>
                <a:cubicBezTo>
                  <a:pt x="3052" y="6460"/>
                  <a:pt x="2736" y="6467"/>
                  <a:pt x="2420" y="6467"/>
                </a:cubicBezTo>
                <a:cubicBezTo>
                  <a:pt x="2031" y="6467"/>
                  <a:pt x="1641" y="6457"/>
                  <a:pt x="1253" y="6435"/>
                </a:cubicBezTo>
                <a:cubicBezTo>
                  <a:pt x="984" y="6263"/>
                  <a:pt x="747" y="6055"/>
                  <a:pt x="548" y="5817"/>
                </a:cubicBezTo>
                <a:cubicBezTo>
                  <a:pt x="293" y="5512"/>
                  <a:pt x="107" y="5163"/>
                  <a:pt x="0" y="4792"/>
                </a:cubicBezTo>
                <a:cubicBezTo>
                  <a:pt x="634" y="4994"/>
                  <a:pt x="1321" y="5014"/>
                  <a:pt x="1968" y="4850"/>
                </a:cubicBezTo>
                <a:cubicBezTo>
                  <a:pt x="2349" y="4754"/>
                  <a:pt x="2708" y="4595"/>
                  <a:pt x="3027" y="4381"/>
                </a:cubicBezTo>
                <a:cubicBezTo>
                  <a:pt x="3019" y="3567"/>
                  <a:pt x="3315" y="2773"/>
                  <a:pt x="3866" y="2130"/>
                </a:cubicBezTo>
                <a:cubicBezTo>
                  <a:pt x="4369" y="1543"/>
                  <a:pt x="5060" y="1111"/>
                  <a:pt x="5843" y="895"/>
                </a:cubicBezTo>
                <a:lnTo>
                  <a:pt x="10049" y="0"/>
                </a:lnTo>
                <a:cubicBezTo>
                  <a:pt x="10698" y="390"/>
                  <a:pt x="11435" y="640"/>
                  <a:pt x="12206" y="733"/>
                </a:cubicBezTo>
                <a:cubicBezTo>
                  <a:pt x="12978" y="826"/>
                  <a:pt x="13763" y="758"/>
                  <a:pt x="14502" y="535"/>
                </a:cubicBezTo>
                <a:close/>
              </a:path>
            </a:pathLst>
          </a:custGeom>
          <a:blipFill>
            <a:blip r:embed="rId7"/>
          </a:blipFill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grpSp>
        <p:nvGrpSpPr>
          <p:cNvPr id="361" name="Groupe"/>
          <p:cNvGrpSpPr/>
          <p:nvPr/>
        </p:nvGrpSpPr>
        <p:grpSpPr>
          <a:xfrm>
            <a:off x="17737036" y="5102529"/>
            <a:ext cx="1824627" cy="6506434"/>
            <a:chOff x="0" y="0"/>
            <a:chExt cx="1824625" cy="6506433"/>
          </a:xfrm>
        </p:grpSpPr>
        <p:sp>
          <p:nvSpPr>
            <p:cNvPr id="358" name="Figure"/>
            <p:cNvSpPr/>
            <p:nvPr/>
          </p:nvSpPr>
          <p:spPr>
            <a:xfrm>
              <a:off x="0" y="938494"/>
              <a:ext cx="1802362" cy="224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9" fill="norm" stroke="1" extrusionOk="0">
                  <a:moveTo>
                    <a:pt x="14228" y="1172"/>
                  </a:moveTo>
                  <a:cubicBezTo>
                    <a:pt x="15085" y="1605"/>
                    <a:pt x="15958" y="2017"/>
                    <a:pt x="16847" y="2407"/>
                  </a:cubicBezTo>
                  <a:cubicBezTo>
                    <a:pt x="17836" y="2841"/>
                    <a:pt x="18842" y="3247"/>
                    <a:pt x="19866" y="3626"/>
                  </a:cubicBezTo>
                  <a:cubicBezTo>
                    <a:pt x="20356" y="4802"/>
                    <a:pt x="20748" y="6002"/>
                    <a:pt x="21038" y="7220"/>
                  </a:cubicBezTo>
                  <a:cubicBezTo>
                    <a:pt x="21328" y="8437"/>
                    <a:pt x="21516" y="9669"/>
                    <a:pt x="21600" y="10906"/>
                  </a:cubicBezTo>
                  <a:cubicBezTo>
                    <a:pt x="20762" y="11052"/>
                    <a:pt x="19942" y="11257"/>
                    <a:pt x="19150" y="11520"/>
                  </a:cubicBezTo>
                  <a:cubicBezTo>
                    <a:pt x="18454" y="11751"/>
                    <a:pt x="17782" y="12025"/>
                    <a:pt x="17140" y="12341"/>
                  </a:cubicBezTo>
                  <a:lnTo>
                    <a:pt x="16791" y="10562"/>
                  </a:lnTo>
                  <a:lnTo>
                    <a:pt x="15504" y="11216"/>
                  </a:lnTo>
                  <a:lnTo>
                    <a:pt x="15747" y="14290"/>
                  </a:lnTo>
                  <a:cubicBezTo>
                    <a:pt x="16236" y="15030"/>
                    <a:pt x="16666" y="15794"/>
                    <a:pt x="17033" y="16578"/>
                  </a:cubicBezTo>
                  <a:cubicBezTo>
                    <a:pt x="17469" y="17508"/>
                    <a:pt x="17816" y="18464"/>
                    <a:pt x="18071" y="19436"/>
                  </a:cubicBezTo>
                  <a:lnTo>
                    <a:pt x="11842" y="20212"/>
                  </a:lnTo>
                  <a:lnTo>
                    <a:pt x="7513" y="21516"/>
                  </a:lnTo>
                  <a:cubicBezTo>
                    <a:pt x="6746" y="21600"/>
                    <a:pt x="5967" y="21561"/>
                    <a:pt x="5219" y="21400"/>
                  </a:cubicBezTo>
                  <a:cubicBezTo>
                    <a:pt x="4015" y="21142"/>
                    <a:pt x="2944" y="20583"/>
                    <a:pt x="2161" y="19806"/>
                  </a:cubicBezTo>
                  <a:cubicBezTo>
                    <a:pt x="2993" y="17563"/>
                    <a:pt x="3277" y="15213"/>
                    <a:pt x="2995" y="12884"/>
                  </a:cubicBezTo>
                  <a:cubicBezTo>
                    <a:pt x="2920" y="12266"/>
                    <a:pt x="2806" y="11652"/>
                    <a:pt x="2652" y="11043"/>
                  </a:cubicBezTo>
                  <a:lnTo>
                    <a:pt x="0" y="10098"/>
                  </a:lnTo>
                  <a:lnTo>
                    <a:pt x="817" y="1456"/>
                  </a:lnTo>
                  <a:cubicBezTo>
                    <a:pt x="1851" y="1074"/>
                    <a:pt x="2922" y="761"/>
                    <a:pt x="4020" y="520"/>
                  </a:cubicBezTo>
                  <a:cubicBezTo>
                    <a:pt x="5198" y="262"/>
                    <a:pt x="6402" y="88"/>
                    <a:pt x="7619" y="0"/>
                  </a:cubicBezTo>
                  <a:cubicBezTo>
                    <a:pt x="8001" y="997"/>
                    <a:pt x="8981" y="1773"/>
                    <a:pt x="10228" y="2067"/>
                  </a:cubicBezTo>
                  <a:cubicBezTo>
                    <a:pt x="11665" y="2406"/>
                    <a:pt x="13218" y="2059"/>
                    <a:pt x="14228" y="1172"/>
                  </a:cubicBezTo>
                  <a:close/>
                </a:path>
              </a:pathLst>
            </a:custGeom>
            <a:blipFill rotWithShape="1">
              <a:blip r:embed="rId8"/>
              <a:srcRect l="0" t="0" r="0" b="0"/>
              <a:tile tx="0" ty="0" sx="100000" sy="100000" flip="none" algn="tl"/>
            </a:blip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59" name="Figure"/>
            <p:cNvSpPr/>
            <p:nvPr/>
          </p:nvSpPr>
          <p:spPr>
            <a:xfrm>
              <a:off x="654257" y="0"/>
              <a:ext cx="905450" cy="116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87" fill="norm" stroke="1" extrusionOk="0">
                  <a:moveTo>
                    <a:pt x="12254" y="18960"/>
                  </a:moveTo>
                  <a:lnTo>
                    <a:pt x="12575" y="17430"/>
                  </a:lnTo>
                  <a:lnTo>
                    <a:pt x="14406" y="16605"/>
                  </a:lnTo>
                  <a:cubicBezTo>
                    <a:pt x="14849" y="16104"/>
                    <a:pt x="15223" y="15572"/>
                    <a:pt x="15524" y="15015"/>
                  </a:cubicBezTo>
                  <a:cubicBezTo>
                    <a:pt x="15853" y="14408"/>
                    <a:pt x="16091" y="13776"/>
                    <a:pt x="16237" y="13129"/>
                  </a:cubicBezTo>
                  <a:cubicBezTo>
                    <a:pt x="16924" y="12741"/>
                    <a:pt x="17548" y="12294"/>
                    <a:pt x="18096" y="11796"/>
                  </a:cubicBezTo>
                  <a:cubicBezTo>
                    <a:pt x="18690" y="11257"/>
                    <a:pt x="19190" y="10664"/>
                    <a:pt x="19584" y="10030"/>
                  </a:cubicBezTo>
                  <a:lnTo>
                    <a:pt x="19666" y="7600"/>
                  </a:lnTo>
                  <a:lnTo>
                    <a:pt x="21600" y="5951"/>
                  </a:lnTo>
                  <a:lnTo>
                    <a:pt x="19555" y="5880"/>
                  </a:lnTo>
                  <a:lnTo>
                    <a:pt x="19592" y="3510"/>
                  </a:lnTo>
                  <a:cubicBezTo>
                    <a:pt x="18966" y="2801"/>
                    <a:pt x="18201" y="2168"/>
                    <a:pt x="17323" y="1631"/>
                  </a:cubicBezTo>
                  <a:cubicBezTo>
                    <a:pt x="16215" y="953"/>
                    <a:pt x="14942" y="438"/>
                    <a:pt x="13554" y="185"/>
                  </a:cubicBezTo>
                  <a:cubicBezTo>
                    <a:pt x="10506" y="-372"/>
                    <a:pt x="7295" y="354"/>
                    <a:pt x="5160" y="2082"/>
                  </a:cubicBezTo>
                  <a:lnTo>
                    <a:pt x="2508" y="4397"/>
                  </a:lnTo>
                  <a:lnTo>
                    <a:pt x="1758" y="6417"/>
                  </a:lnTo>
                  <a:cubicBezTo>
                    <a:pt x="1886" y="6703"/>
                    <a:pt x="2014" y="6989"/>
                    <a:pt x="2142" y="7276"/>
                  </a:cubicBezTo>
                  <a:cubicBezTo>
                    <a:pt x="2270" y="7562"/>
                    <a:pt x="2398" y="7848"/>
                    <a:pt x="2526" y="8134"/>
                  </a:cubicBezTo>
                  <a:lnTo>
                    <a:pt x="305" y="8358"/>
                  </a:lnTo>
                  <a:cubicBezTo>
                    <a:pt x="419" y="9043"/>
                    <a:pt x="469" y="9732"/>
                    <a:pt x="457" y="10421"/>
                  </a:cubicBezTo>
                  <a:cubicBezTo>
                    <a:pt x="446" y="11075"/>
                    <a:pt x="378" y="11727"/>
                    <a:pt x="254" y="12374"/>
                  </a:cubicBezTo>
                  <a:cubicBezTo>
                    <a:pt x="608" y="12586"/>
                    <a:pt x="958" y="12802"/>
                    <a:pt x="1304" y="13022"/>
                  </a:cubicBezTo>
                  <a:cubicBezTo>
                    <a:pt x="1551" y="13179"/>
                    <a:pt x="1796" y="13339"/>
                    <a:pt x="2039" y="13500"/>
                  </a:cubicBezTo>
                  <a:lnTo>
                    <a:pt x="0" y="16715"/>
                  </a:lnTo>
                  <a:cubicBezTo>
                    <a:pt x="550" y="18676"/>
                    <a:pt x="2534" y="20231"/>
                    <a:pt x="5116" y="20724"/>
                  </a:cubicBezTo>
                  <a:cubicBezTo>
                    <a:pt x="7749" y="21228"/>
                    <a:pt x="10531" y="20540"/>
                    <a:pt x="12254" y="18960"/>
                  </a:cubicBez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60" name="Figure"/>
            <p:cNvSpPr/>
            <p:nvPr/>
          </p:nvSpPr>
          <p:spPr>
            <a:xfrm>
              <a:off x="68301" y="2098767"/>
              <a:ext cx="1756325" cy="4407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7" fill="norm" stroke="1" extrusionOk="0">
                  <a:moveTo>
                    <a:pt x="21118" y="0"/>
                  </a:moveTo>
                  <a:cubicBezTo>
                    <a:pt x="21209" y="760"/>
                    <a:pt x="21216" y="1522"/>
                    <a:pt x="21137" y="2283"/>
                  </a:cubicBezTo>
                  <a:cubicBezTo>
                    <a:pt x="21061" y="3020"/>
                    <a:pt x="20904" y="3756"/>
                    <a:pt x="20668" y="4488"/>
                  </a:cubicBezTo>
                  <a:cubicBezTo>
                    <a:pt x="20619" y="4848"/>
                    <a:pt x="20515" y="5207"/>
                    <a:pt x="20355" y="5563"/>
                  </a:cubicBezTo>
                  <a:cubicBezTo>
                    <a:pt x="20204" y="5898"/>
                    <a:pt x="20004" y="6230"/>
                    <a:pt x="19756" y="6557"/>
                  </a:cubicBezTo>
                  <a:cubicBezTo>
                    <a:pt x="19652" y="6746"/>
                    <a:pt x="19491" y="6929"/>
                    <a:pt x="19275" y="7103"/>
                  </a:cubicBezTo>
                  <a:cubicBezTo>
                    <a:pt x="19086" y="7256"/>
                    <a:pt x="18856" y="7400"/>
                    <a:pt x="18589" y="7534"/>
                  </a:cubicBezTo>
                  <a:cubicBezTo>
                    <a:pt x="18552" y="7718"/>
                    <a:pt x="18463" y="7901"/>
                    <a:pt x="18323" y="8078"/>
                  </a:cubicBezTo>
                  <a:cubicBezTo>
                    <a:pt x="18194" y="8241"/>
                    <a:pt x="18023" y="8399"/>
                    <a:pt x="17812" y="8549"/>
                  </a:cubicBezTo>
                  <a:lnTo>
                    <a:pt x="16765" y="8781"/>
                  </a:lnTo>
                  <a:lnTo>
                    <a:pt x="16774" y="9628"/>
                  </a:lnTo>
                  <a:lnTo>
                    <a:pt x="16290" y="10001"/>
                  </a:lnTo>
                  <a:lnTo>
                    <a:pt x="16234" y="11605"/>
                  </a:lnTo>
                  <a:lnTo>
                    <a:pt x="15495" y="11801"/>
                  </a:lnTo>
                  <a:lnTo>
                    <a:pt x="14998" y="13608"/>
                  </a:lnTo>
                  <a:cubicBezTo>
                    <a:pt x="15588" y="13711"/>
                    <a:pt x="16137" y="13846"/>
                    <a:pt x="16630" y="14011"/>
                  </a:cubicBezTo>
                  <a:cubicBezTo>
                    <a:pt x="17044" y="14149"/>
                    <a:pt x="17416" y="14306"/>
                    <a:pt x="17736" y="14480"/>
                  </a:cubicBezTo>
                  <a:cubicBezTo>
                    <a:pt x="18258" y="14500"/>
                    <a:pt x="18783" y="14512"/>
                    <a:pt x="19308" y="14516"/>
                  </a:cubicBezTo>
                  <a:cubicBezTo>
                    <a:pt x="19833" y="14520"/>
                    <a:pt x="20357" y="14516"/>
                    <a:pt x="20881" y="14503"/>
                  </a:cubicBezTo>
                  <a:lnTo>
                    <a:pt x="21191" y="14796"/>
                  </a:lnTo>
                  <a:lnTo>
                    <a:pt x="21600" y="14795"/>
                  </a:lnTo>
                  <a:lnTo>
                    <a:pt x="21114" y="16094"/>
                  </a:lnTo>
                  <a:lnTo>
                    <a:pt x="20681" y="16092"/>
                  </a:lnTo>
                  <a:lnTo>
                    <a:pt x="21102" y="17937"/>
                  </a:lnTo>
                  <a:cubicBezTo>
                    <a:pt x="20764" y="18054"/>
                    <a:pt x="20527" y="18210"/>
                    <a:pt x="20424" y="18383"/>
                  </a:cubicBezTo>
                  <a:cubicBezTo>
                    <a:pt x="20345" y="18514"/>
                    <a:pt x="20347" y="18651"/>
                    <a:pt x="20429" y="18782"/>
                  </a:cubicBezTo>
                  <a:lnTo>
                    <a:pt x="19901" y="18984"/>
                  </a:lnTo>
                  <a:cubicBezTo>
                    <a:pt x="19416" y="19185"/>
                    <a:pt x="18675" y="19248"/>
                    <a:pt x="18026" y="19145"/>
                  </a:cubicBezTo>
                  <a:cubicBezTo>
                    <a:pt x="17437" y="19051"/>
                    <a:pt x="17028" y="18835"/>
                    <a:pt x="16964" y="18584"/>
                  </a:cubicBezTo>
                  <a:lnTo>
                    <a:pt x="17569" y="17383"/>
                  </a:lnTo>
                  <a:cubicBezTo>
                    <a:pt x="17062" y="17229"/>
                    <a:pt x="16635" y="17037"/>
                    <a:pt x="16312" y="16818"/>
                  </a:cubicBezTo>
                  <a:cubicBezTo>
                    <a:pt x="16143" y="16703"/>
                    <a:pt x="16005" y="16582"/>
                    <a:pt x="15847" y="16466"/>
                  </a:cubicBezTo>
                  <a:cubicBezTo>
                    <a:pt x="15645" y="16315"/>
                    <a:pt x="15411" y="16172"/>
                    <a:pt x="15148" y="16037"/>
                  </a:cubicBezTo>
                  <a:cubicBezTo>
                    <a:pt x="14944" y="16210"/>
                    <a:pt x="14676" y="16370"/>
                    <a:pt x="14354" y="16512"/>
                  </a:cubicBezTo>
                  <a:cubicBezTo>
                    <a:pt x="14084" y="16631"/>
                    <a:pt x="13778" y="16737"/>
                    <a:pt x="13442" y="16826"/>
                  </a:cubicBezTo>
                  <a:lnTo>
                    <a:pt x="13647" y="17454"/>
                  </a:lnTo>
                  <a:lnTo>
                    <a:pt x="14621" y="17529"/>
                  </a:lnTo>
                  <a:lnTo>
                    <a:pt x="14846" y="18214"/>
                  </a:lnTo>
                  <a:lnTo>
                    <a:pt x="13450" y="18852"/>
                  </a:lnTo>
                  <a:lnTo>
                    <a:pt x="13772" y="19431"/>
                  </a:lnTo>
                  <a:lnTo>
                    <a:pt x="15012" y="19958"/>
                  </a:lnTo>
                  <a:lnTo>
                    <a:pt x="15573" y="21073"/>
                  </a:lnTo>
                  <a:cubicBezTo>
                    <a:pt x="14929" y="21349"/>
                    <a:pt x="14054" y="21522"/>
                    <a:pt x="13113" y="21559"/>
                  </a:cubicBezTo>
                  <a:cubicBezTo>
                    <a:pt x="12088" y="21600"/>
                    <a:pt x="11064" y="21478"/>
                    <a:pt x="10265" y="21219"/>
                  </a:cubicBezTo>
                  <a:lnTo>
                    <a:pt x="10271" y="20101"/>
                  </a:lnTo>
                  <a:lnTo>
                    <a:pt x="9661" y="19741"/>
                  </a:lnTo>
                  <a:lnTo>
                    <a:pt x="9729" y="19006"/>
                  </a:lnTo>
                  <a:lnTo>
                    <a:pt x="8805" y="18913"/>
                  </a:lnTo>
                  <a:lnTo>
                    <a:pt x="8835" y="17547"/>
                  </a:lnTo>
                  <a:lnTo>
                    <a:pt x="8027" y="17194"/>
                  </a:lnTo>
                  <a:lnTo>
                    <a:pt x="7958" y="16434"/>
                  </a:lnTo>
                  <a:lnTo>
                    <a:pt x="9036" y="15901"/>
                  </a:lnTo>
                  <a:lnTo>
                    <a:pt x="9257" y="15143"/>
                  </a:lnTo>
                  <a:cubicBezTo>
                    <a:pt x="8118" y="14655"/>
                    <a:pt x="6934" y="14184"/>
                    <a:pt x="5708" y="13731"/>
                  </a:cubicBezTo>
                  <a:cubicBezTo>
                    <a:pt x="4463" y="13272"/>
                    <a:pt x="3176" y="12831"/>
                    <a:pt x="1848" y="12409"/>
                  </a:cubicBezTo>
                  <a:cubicBezTo>
                    <a:pt x="1814" y="11667"/>
                    <a:pt x="1820" y="10924"/>
                    <a:pt x="1866" y="10182"/>
                  </a:cubicBezTo>
                  <a:cubicBezTo>
                    <a:pt x="1911" y="9464"/>
                    <a:pt x="1993" y="8748"/>
                    <a:pt x="2112" y="8032"/>
                  </a:cubicBezTo>
                  <a:lnTo>
                    <a:pt x="0" y="6153"/>
                  </a:lnTo>
                  <a:lnTo>
                    <a:pt x="1349" y="4434"/>
                  </a:lnTo>
                  <a:cubicBezTo>
                    <a:pt x="1825" y="4651"/>
                    <a:pt x="2383" y="4836"/>
                    <a:pt x="3002" y="4985"/>
                  </a:cubicBezTo>
                  <a:cubicBezTo>
                    <a:pt x="3837" y="5185"/>
                    <a:pt x="4767" y="5313"/>
                    <a:pt x="5734" y="5362"/>
                  </a:cubicBezTo>
                  <a:cubicBezTo>
                    <a:pt x="6621" y="5241"/>
                    <a:pt x="7509" y="5123"/>
                    <a:pt x="8400" y="5007"/>
                  </a:cubicBezTo>
                  <a:cubicBezTo>
                    <a:pt x="9381" y="4880"/>
                    <a:pt x="10365" y="4756"/>
                    <a:pt x="11361" y="4648"/>
                  </a:cubicBezTo>
                  <a:cubicBezTo>
                    <a:pt x="13459" y="4422"/>
                    <a:pt x="15606" y="4272"/>
                    <a:pt x="17773" y="4201"/>
                  </a:cubicBezTo>
                  <a:lnTo>
                    <a:pt x="17134" y="2637"/>
                  </a:lnTo>
                  <a:lnTo>
                    <a:pt x="17099" y="556"/>
                  </a:lnTo>
                  <a:cubicBezTo>
                    <a:pt x="17729" y="398"/>
                    <a:pt x="18404" y="270"/>
                    <a:pt x="19109" y="176"/>
                  </a:cubicBezTo>
                  <a:cubicBezTo>
                    <a:pt x="19760" y="88"/>
                    <a:pt x="20434" y="29"/>
                    <a:pt x="21118" y="0"/>
                  </a:cubicBez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362" name="Figure"/>
          <p:cNvSpPr/>
          <p:nvPr/>
        </p:nvSpPr>
        <p:spPr>
          <a:xfrm>
            <a:off x="15241571" y="5800167"/>
            <a:ext cx="2797344" cy="7077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16350" y="1558"/>
                </a:moveTo>
                <a:lnTo>
                  <a:pt x="18693" y="0"/>
                </a:lnTo>
                <a:lnTo>
                  <a:pt x="19950" y="1476"/>
                </a:lnTo>
                <a:lnTo>
                  <a:pt x="19957" y="4250"/>
                </a:lnTo>
                <a:lnTo>
                  <a:pt x="20163" y="6566"/>
                </a:lnTo>
                <a:lnTo>
                  <a:pt x="19237" y="7881"/>
                </a:lnTo>
                <a:lnTo>
                  <a:pt x="18870" y="8929"/>
                </a:lnTo>
                <a:lnTo>
                  <a:pt x="18870" y="10305"/>
                </a:lnTo>
                <a:cubicBezTo>
                  <a:pt x="19219" y="10721"/>
                  <a:pt x="19472" y="11150"/>
                  <a:pt x="19626" y="11585"/>
                </a:cubicBezTo>
                <a:cubicBezTo>
                  <a:pt x="19776" y="12008"/>
                  <a:pt x="19832" y="12437"/>
                  <a:pt x="19793" y="12865"/>
                </a:cubicBezTo>
                <a:cubicBezTo>
                  <a:pt x="20230" y="13486"/>
                  <a:pt x="20556" y="14118"/>
                  <a:pt x="20770" y="14757"/>
                </a:cubicBezTo>
                <a:cubicBezTo>
                  <a:pt x="20986" y="15404"/>
                  <a:pt x="21086" y="16056"/>
                  <a:pt x="21068" y="16709"/>
                </a:cubicBezTo>
                <a:lnTo>
                  <a:pt x="20660" y="17345"/>
                </a:lnTo>
                <a:lnTo>
                  <a:pt x="21278" y="17415"/>
                </a:lnTo>
                <a:lnTo>
                  <a:pt x="20835" y="17709"/>
                </a:lnTo>
                <a:cubicBezTo>
                  <a:pt x="20946" y="18221"/>
                  <a:pt x="20972" y="18735"/>
                  <a:pt x="20912" y="19247"/>
                </a:cubicBezTo>
                <a:cubicBezTo>
                  <a:pt x="20863" y="19676"/>
                  <a:pt x="20754" y="20102"/>
                  <a:pt x="20586" y="20526"/>
                </a:cubicBezTo>
                <a:cubicBezTo>
                  <a:pt x="21015" y="20627"/>
                  <a:pt x="21331" y="20789"/>
                  <a:pt x="21468" y="20979"/>
                </a:cubicBezTo>
                <a:cubicBezTo>
                  <a:pt x="21600" y="21163"/>
                  <a:pt x="21555" y="21360"/>
                  <a:pt x="21342" y="21531"/>
                </a:cubicBezTo>
                <a:lnTo>
                  <a:pt x="15589" y="21600"/>
                </a:lnTo>
                <a:lnTo>
                  <a:pt x="15741" y="21208"/>
                </a:lnTo>
                <a:lnTo>
                  <a:pt x="16706" y="20932"/>
                </a:lnTo>
                <a:cubicBezTo>
                  <a:pt x="16049" y="20332"/>
                  <a:pt x="15670" y="19690"/>
                  <a:pt x="15587" y="19037"/>
                </a:cubicBezTo>
                <a:cubicBezTo>
                  <a:pt x="15546" y="18705"/>
                  <a:pt x="15581" y="18373"/>
                  <a:pt x="15613" y="18042"/>
                </a:cubicBezTo>
                <a:cubicBezTo>
                  <a:pt x="15653" y="17626"/>
                  <a:pt x="15690" y="17209"/>
                  <a:pt x="15721" y="16791"/>
                </a:cubicBezTo>
                <a:lnTo>
                  <a:pt x="14975" y="16331"/>
                </a:lnTo>
                <a:cubicBezTo>
                  <a:pt x="14514" y="15469"/>
                  <a:pt x="13929" y="14618"/>
                  <a:pt x="13221" y="13782"/>
                </a:cubicBezTo>
                <a:cubicBezTo>
                  <a:pt x="12485" y="12912"/>
                  <a:pt x="11618" y="12061"/>
                  <a:pt x="10624" y="11233"/>
                </a:cubicBezTo>
                <a:cubicBezTo>
                  <a:pt x="10322" y="12369"/>
                  <a:pt x="9936" y="13501"/>
                  <a:pt x="9466" y="14628"/>
                </a:cubicBezTo>
                <a:cubicBezTo>
                  <a:pt x="9226" y="15203"/>
                  <a:pt x="8965" y="15777"/>
                  <a:pt x="8682" y="16349"/>
                </a:cubicBezTo>
                <a:lnTo>
                  <a:pt x="8769" y="19088"/>
                </a:lnTo>
                <a:lnTo>
                  <a:pt x="8550" y="20481"/>
                </a:lnTo>
                <a:lnTo>
                  <a:pt x="8389" y="20869"/>
                </a:lnTo>
                <a:cubicBezTo>
                  <a:pt x="8638" y="20832"/>
                  <a:pt x="8910" y="20825"/>
                  <a:pt x="9168" y="20849"/>
                </a:cubicBezTo>
                <a:cubicBezTo>
                  <a:pt x="9482" y="20879"/>
                  <a:pt x="9759" y="20952"/>
                  <a:pt x="9947" y="21056"/>
                </a:cubicBezTo>
                <a:lnTo>
                  <a:pt x="9003" y="21357"/>
                </a:lnTo>
                <a:lnTo>
                  <a:pt x="9443" y="21580"/>
                </a:lnTo>
                <a:lnTo>
                  <a:pt x="5258" y="21564"/>
                </a:lnTo>
                <a:lnTo>
                  <a:pt x="4316" y="21003"/>
                </a:lnTo>
                <a:cubicBezTo>
                  <a:pt x="4358" y="20700"/>
                  <a:pt x="4367" y="20396"/>
                  <a:pt x="4341" y="20092"/>
                </a:cubicBezTo>
                <a:cubicBezTo>
                  <a:pt x="4312" y="19743"/>
                  <a:pt x="4238" y="19396"/>
                  <a:pt x="4119" y="19051"/>
                </a:cubicBezTo>
                <a:lnTo>
                  <a:pt x="3527" y="18161"/>
                </a:lnTo>
                <a:cubicBezTo>
                  <a:pt x="3708" y="17384"/>
                  <a:pt x="3869" y="16606"/>
                  <a:pt x="4008" y="15827"/>
                </a:cubicBezTo>
                <a:cubicBezTo>
                  <a:pt x="4079" y="15431"/>
                  <a:pt x="4144" y="15035"/>
                  <a:pt x="4204" y="14639"/>
                </a:cubicBezTo>
                <a:lnTo>
                  <a:pt x="3729" y="12750"/>
                </a:lnTo>
                <a:cubicBezTo>
                  <a:pt x="3334" y="12666"/>
                  <a:pt x="2996" y="12546"/>
                  <a:pt x="2743" y="12400"/>
                </a:cubicBezTo>
                <a:cubicBezTo>
                  <a:pt x="2384" y="12193"/>
                  <a:pt x="2212" y="11944"/>
                  <a:pt x="2253" y="11694"/>
                </a:cubicBezTo>
                <a:cubicBezTo>
                  <a:pt x="2048" y="11758"/>
                  <a:pt x="1883" y="11841"/>
                  <a:pt x="1771" y="11935"/>
                </a:cubicBezTo>
                <a:cubicBezTo>
                  <a:pt x="1613" y="12067"/>
                  <a:pt x="1564" y="12215"/>
                  <a:pt x="1632" y="12358"/>
                </a:cubicBezTo>
                <a:cubicBezTo>
                  <a:pt x="1854" y="12479"/>
                  <a:pt x="2102" y="12592"/>
                  <a:pt x="2372" y="12696"/>
                </a:cubicBezTo>
                <a:cubicBezTo>
                  <a:pt x="2653" y="12805"/>
                  <a:pt x="2957" y="12903"/>
                  <a:pt x="3281" y="12990"/>
                </a:cubicBezTo>
                <a:lnTo>
                  <a:pt x="3077" y="13304"/>
                </a:lnTo>
                <a:cubicBezTo>
                  <a:pt x="2686" y="13312"/>
                  <a:pt x="2296" y="13289"/>
                  <a:pt x="1929" y="13235"/>
                </a:cubicBezTo>
                <a:cubicBezTo>
                  <a:pt x="1541" y="13178"/>
                  <a:pt x="1189" y="13089"/>
                  <a:pt x="896" y="12974"/>
                </a:cubicBezTo>
                <a:lnTo>
                  <a:pt x="0" y="11952"/>
                </a:lnTo>
                <a:cubicBezTo>
                  <a:pt x="135" y="11061"/>
                  <a:pt x="202" y="10170"/>
                  <a:pt x="202" y="9280"/>
                </a:cubicBezTo>
                <a:cubicBezTo>
                  <a:pt x="203" y="8393"/>
                  <a:pt x="136" y="7501"/>
                  <a:pt x="512" y="6623"/>
                </a:cubicBezTo>
                <a:cubicBezTo>
                  <a:pt x="697" y="6190"/>
                  <a:pt x="988" y="5765"/>
                  <a:pt x="1136" y="5330"/>
                </a:cubicBezTo>
                <a:cubicBezTo>
                  <a:pt x="1288" y="4881"/>
                  <a:pt x="1286" y="4427"/>
                  <a:pt x="1129" y="3978"/>
                </a:cubicBezTo>
                <a:lnTo>
                  <a:pt x="1182" y="2156"/>
                </a:lnTo>
                <a:cubicBezTo>
                  <a:pt x="1610" y="2295"/>
                  <a:pt x="2057" y="2425"/>
                  <a:pt x="2520" y="2546"/>
                </a:cubicBezTo>
                <a:cubicBezTo>
                  <a:pt x="2968" y="2662"/>
                  <a:pt x="3431" y="2768"/>
                  <a:pt x="3907" y="2865"/>
                </a:cubicBezTo>
                <a:lnTo>
                  <a:pt x="4038" y="3548"/>
                </a:lnTo>
                <a:lnTo>
                  <a:pt x="5387" y="3975"/>
                </a:lnTo>
                <a:lnTo>
                  <a:pt x="4947" y="4495"/>
                </a:lnTo>
                <a:cubicBezTo>
                  <a:pt x="4949" y="5187"/>
                  <a:pt x="4789" y="5878"/>
                  <a:pt x="4468" y="6559"/>
                </a:cubicBezTo>
                <a:cubicBezTo>
                  <a:pt x="4057" y="7429"/>
                  <a:pt x="3387" y="8276"/>
                  <a:pt x="2470" y="9083"/>
                </a:cubicBezTo>
                <a:cubicBezTo>
                  <a:pt x="3554" y="9206"/>
                  <a:pt x="4665" y="9287"/>
                  <a:pt x="5789" y="9325"/>
                </a:cubicBezTo>
                <a:cubicBezTo>
                  <a:pt x="7511" y="9382"/>
                  <a:pt x="9246" y="9339"/>
                  <a:pt x="10936" y="9195"/>
                </a:cubicBezTo>
                <a:lnTo>
                  <a:pt x="16975" y="9159"/>
                </a:lnTo>
                <a:lnTo>
                  <a:pt x="17055" y="4768"/>
                </a:lnTo>
                <a:lnTo>
                  <a:pt x="16350" y="1558"/>
                </a:lnTo>
                <a:close/>
              </a:path>
            </a:pathLst>
          </a:cu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63" name="Des élèves branchés, mais sur quoi au juste ?"/>
          <p:cNvSpPr txBox="1"/>
          <p:nvPr/>
        </p:nvSpPr>
        <p:spPr>
          <a:xfrm>
            <a:off x="9721020" y="577223"/>
            <a:ext cx="14091997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Des élèves branchés, mais sur quoi au juste ?</a:t>
            </a:r>
          </a:p>
        </p:txBody>
      </p:sp>
      <p:grpSp>
        <p:nvGrpSpPr>
          <p:cNvPr id="366" name="Groupe"/>
          <p:cNvGrpSpPr/>
          <p:nvPr/>
        </p:nvGrpSpPr>
        <p:grpSpPr>
          <a:xfrm>
            <a:off x="4380636" y="5187267"/>
            <a:ext cx="5683342" cy="5638637"/>
            <a:chOff x="-1436425" y="-3649113"/>
            <a:chExt cx="5683340" cy="5638636"/>
          </a:xfrm>
        </p:grpSpPr>
        <p:sp>
          <p:nvSpPr>
            <p:cNvPr id="364" name="Ligne"/>
            <p:cNvSpPr/>
            <p:nvPr/>
          </p:nvSpPr>
          <p:spPr>
            <a:xfrm flipV="1">
              <a:off x="2000020" y="-3068899"/>
              <a:ext cx="2246896" cy="113557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365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1121" t="0" r="32852" b="0"/>
            <a:stretch>
              <a:fillRect/>
            </a:stretch>
          </p:blipFill>
          <p:spPr>
            <a:xfrm>
              <a:off x="-1436426" y="-3649114"/>
              <a:ext cx="3460278" cy="563863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369" name="Groupe"/>
          <p:cNvGrpSpPr/>
          <p:nvPr/>
        </p:nvGrpSpPr>
        <p:grpSpPr>
          <a:xfrm>
            <a:off x="18802540" y="6076752"/>
            <a:ext cx="3808599" cy="3748226"/>
            <a:chOff x="0" y="-1299587"/>
            <a:chExt cx="3808597" cy="3748225"/>
          </a:xfrm>
        </p:grpSpPr>
        <p:sp>
          <p:nvSpPr>
            <p:cNvPr id="367" name="Ligne"/>
            <p:cNvSpPr/>
            <p:nvPr/>
          </p:nvSpPr>
          <p:spPr>
            <a:xfrm>
              <a:off x="740269" y="-1299588"/>
              <a:ext cx="1785929" cy="105071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368" name="droppedImage.png" descr="droppedImage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-280857"/>
              <a:ext cx="3808598" cy="2729496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372" name="Groupe"/>
          <p:cNvGrpSpPr/>
          <p:nvPr/>
        </p:nvGrpSpPr>
        <p:grpSpPr>
          <a:xfrm>
            <a:off x="10526083" y="766088"/>
            <a:ext cx="2794001" cy="4835278"/>
            <a:chOff x="-235063" y="-1477539"/>
            <a:chExt cx="2794000" cy="4835276"/>
          </a:xfrm>
        </p:grpSpPr>
        <p:sp>
          <p:nvSpPr>
            <p:cNvPr id="370" name="Ligne"/>
            <p:cNvSpPr/>
            <p:nvPr/>
          </p:nvSpPr>
          <p:spPr>
            <a:xfrm>
              <a:off x="418334" y="933155"/>
              <a:ext cx="1606310" cy="242458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371" name="droppedImage.png" descr="droppedImage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>
              <a:off x="-235064" y="-1477540"/>
              <a:ext cx="2794001" cy="2794001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375" name="Groupe"/>
          <p:cNvGrpSpPr/>
          <p:nvPr/>
        </p:nvGrpSpPr>
        <p:grpSpPr>
          <a:xfrm>
            <a:off x="8823041" y="1065054"/>
            <a:ext cx="1524001" cy="3197136"/>
            <a:chOff x="0" y="0"/>
            <a:chExt cx="1524000" cy="3197135"/>
          </a:xfrm>
        </p:grpSpPr>
        <p:pic>
          <p:nvPicPr>
            <p:cNvPr id="373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24000" cy="15240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  <p:pic>
          <p:nvPicPr>
            <p:cNvPr id="374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1673135"/>
              <a:ext cx="1524000" cy="1524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</p:grpSp>
      <p:sp>
        <p:nvSpPr>
          <p:cNvPr id="376" name="Ibraim"/>
          <p:cNvSpPr txBox="1"/>
          <p:nvPr/>
        </p:nvSpPr>
        <p:spPr>
          <a:xfrm>
            <a:off x="8258558" y="9769566"/>
            <a:ext cx="1669772" cy="762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100">
                <a:solidFill>
                  <a:srgbClr val="E5A442"/>
                </a:solidFill>
              </a:defRPr>
            </a:lvl1pPr>
          </a:lstStyle>
          <a:p>
            <a:pPr/>
            <a:r>
              <a:t>Ibraim</a:t>
            </a:r>
          </a:p>
        </p:txBody>
      </p:sp>
      <p:sp>
        <p:nvSpPr>
          <p:cNvPr id="377" name="Maude"/>
          <p:cNvSpPr txBox="1"/>
          <p:nvPr/>
        </p:nvSpPr>
        <p:spPr>
          <a:xfrm>
            <a:off x="14025560" y="5178714"/>
            <a:ext cx="1409904" cy="614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100">
                <a:solidFill>
                  <a:srgbClr val="3FC6C5"/>
                </a:solidFill>
              </a:defRPr>
            </a:lvl1pPr>
          </a:lstStyle>
          <a:p>
            <a:pPr/>
            <a:r>
              <a:t>Maude</a:t>
            </a:r>
          </a:p>
        </p:txBody>
      </p:sp>
      <p:sp>
        <p:nvSpPr>
          <p:cNvPr id="378" name="Kevin"/>
          <p:cNvSpPr txBox="1"/>
          <p:nvPr/>
        </p:nvSpPr>
        <p:spPr>
          <a:xfrm>
            <a:off x="18220896" y="4367517"/>
            <a:ext cx="1169354" cy="61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100">
                <a:solidFill>
                  <a:srgbClr val="E45454"/>
                </a:solidFill>
              </a:defRPr>
            </a:lvl1pPr>
          </a:lstStyle>
          <a:p>
            <a:pPr/>
            <a:r>
              <a:t>Kevin</a:t>
            </a:r>
          </a:p>
        </p:txBody>
      </p:sp>
      <p:pic>
        <p:nvPicPr>
          <p:cNvPr id="379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2108566" y="6708715"/>
            <a:ext cx="1524001" cy="152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0" name="Image" descr="Image"/>
          <p:cNvPicPr>
            <a:picLocks noChangeAspect="1"/>
          </p:cNvPicPr>
          <p:nvPr/>
        </p:nvPicPr>
        <p:blipFill>
          <a:blip r:embed="rId15">
            <a:extLst/>
          </a:blip>
          <a:srcRect l="0" t="0" r="0" b="91139"/>
          <a:stretch>
            <a:fillRect/>
          </a:stretch>
        </p:blipFill>
        <p:spPr>
          <a:xfrm>
            <a:off x="6402997" y="12872695"/>
            <a:ext cx="13843001" cy="8675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3" name="Groupe"/>
          <p:cNvGrpSpPr/>
          <p:nvPr/>
        </p:nvGrpSpPr>
        <p:grpSpPr>
          <a:xfrm>
            <a:off x="22148703" y="9186583"/>
            <a:ext cx="1443728" cy="1443727"/>
            <a:chOff x="0" y="0"/>
            <a:chExt cx="1443726" cy="1443726"/>
          </a:xfrm>
        </p:grpSpPr>
        <p:sp>
          <p:nvSpPr>
            <p:cNvPr id="381" name="Rectangle aux angles arrondis"/>
            <p:cNvSpPr/>
            <p:nvPr/>
          </p:nvSpPr>
          <p:spPr>
            <a:xfrm>
              <a:off x="0" y="0"/>
              <a:ext cx="1443727" cy="1443727"/>
            </a:xfrm>
            <a:prstGeom prst="roundRect">
              <a:avLst>
                <a:gd name="adj" fmla="val 15000"/>
              </a:avLst>
            </a:prstGeom>
            <a:solidFill>
              <a:srgbClr val="000000"/>
            </a:solidFill>
            <a:ln w="1016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382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50803" y="150803"/>
              <a:ext cx="1142120" cy="1142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4" name="Pierre-Antoine"/>
          <p:cNvSpPr txBox="1"/>
          <p:nvPr/>
        </p:nvSpPr>
        <p:spPr>
          <a:xfrm>
            <a:off x="12461607" y="10807612"/>
            <a:ext cx="2766988" cy="61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100">
                <a:solidFill>
                  <a:srgbClr val="51D562"/>
                </a:solidFill>
              </a:defRPr>
            </a:lvl1pPr>
          </a:lstStyle>
          <a:p>
            <a:pPr/>
            <a:r>
              <a:t>Pierre-Antoine</a:t>
            </a:r>
          </a:p>
        </p:txBody>
      </p:sp>
      <p:sp>
        <p:nvSpPr>
          <p:cNvPr id="385" name="Chercher…"/>
          <p:cNvSpPr txBox="1"/>
          <p:nvPr/>
        </p:nvSpPr>
        <p:spPr>
          <a:xfrm>
            <a:off x="20028360" y="547265"/>
            <a:ext cx="3270886" cy="2196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4500"/>
            </a:pPr>
            <a:r>
              <a:t>Chercher</a:t>
            </a:r>
          </a:p>
          <a:p>
            <a:pPr algn="l">
              <a:defRPr sz="4400"/>
            </a:pPr>
            <a:r>
              <a:t>et se</a:t>
            </a:r>
          </a:p>
          <a:p>
            <a:pPr algn="l">
              <a:defRPr sz="4400"/>
            </a:pPr>
            <a:r>
              <a:t>documenter</a:t>
            </a:r>
          </a:p>
        </p:txBody>
      </p:sp>
      <p:sp>
        <p:nvSpPr>
          <p:cNvPr id="386" name="Témoigner"/>
          <p:cNvSpPr txBox="1"/>
          <p:nvPr/>
        </p:nvSpPr>
        <p:spPr>
          <a:xfrm>
            <a:off x="4389877" y="10820714"/>
            <a:ext cx="3397898" cy="961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300"/>
            </a:lvl1pPr>
          </a:lstStyle>
          <a:p>
            <a:pPr/>
            <a:r>
              <a:t>Témoigner</a:t>
            </a:r>
          </a:p>
        </p:txBody>
      </p:sp>
      <p:sp>
        <p:nvSpPr>
          <p:cNvPr id="387" name="Échanger…"/>
          <p:cNvSpPr txBox="1"/>
          <p:nvPr/>
        </p:nvSpPr>
        <p:spPr>
          <a:xfrm>
            <a:off x="6811081" y="1073472"/>
            <a:ext cx="3270886" cy="1598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sz="4800"/>
            </a:pPr>
            <a:r>
              <a:t>Échanger</a:t>
            </a:r>
          </a:p>
          <a:p>
            <a:pPr algn="r">
              <a:defRPr sz="4800"/>
            </a:pPr>
            <a:r>
              <a:t>Socialiser</a:t>
            </a:r>
          </a:p>
        </p:txBody>
      </p:sp>
      <p:sp>
        <p:nvSpPr>
          <p:cNvPr id="388" name="Se faire…"/>
          <p:cNvSpPr txBox="1"/>
          <p:nvPr/>
        </p:nvSpPr>
        <p:spPr>
          <a:xfrm>
            <a:off x="20570127" y="10145867"/>
            <a:ext cx="2401114" cy="1573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4700"/>
            </a:pPr>
            <a:r>
              <a:t>Se faire</a:t>
            </a:r>
          </a:p>
          <a:p>
            <a:pPr algn="l">
              <a:defRPr sz="4700"/>
            </a:pPr>
            <a:r>
              <a:t>valoir</a:t>
            </a:r>
          </a:p>
        </p:txBody>
      </p:sp>
      <p:sp>
        <p:nvSpPr>
          <p:cNvPr id="389" name="📱"/>
          <p:cNvSpPr txBox="1"/>
          <p:nvPr/>
        </p:nvSpPr>
        <p:spPr>
          <a:xfrm rot="2340000">
            <a:off x="10241367" y="7816996"/>
            <a:ext cx="81597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📱</a:t>
            </a:r>
          </a:p>
        </p:txBody>
      </p:sp>
      <p:sp>
        <p:nvSpPr>
          <p:cNvPr id="390" name="📱"/>
          <p:cNvSpPr txBox="1"/>
          <p:nvPr/>
        </p:nvSpPr>
        <p:spPr>
          <a:xfrm rot="3180000">
            <a:off x="15129031" y="9405208"/>
            <a:ext cx="790576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0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📱</a:t>
            </a:r>
          </a:p>
        </p:txBody>
      </p:sp>
      <p:pic>
        <p:nvPicPr>
          <p:cNvPr id="391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5366499" y="-2309267"/>
            <a:ext cx="3711616" cy="152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92" name="Figure"/>
          <p:cNvSpPr/>
          <p:nvPr/>
        </p:nvSpPr>
        <p:spPr>
          <a:xfrm>
            <a:off x="9803601" y="8097276"/>
            <a:ext cx="1069729" cy="443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7" h="21600" fill="norm" stroke="1" extrusionOk="0">
                <a:moveTo>
                  <a:pt x="12666" y="3866"/>
                </a:moveTo>
                <a:lnTo>
                  <a:pt x="16260" y="0"/>
                </a:lnTo>
                <a:lnTo>
                  <a:pt x="21288" y="11595"/>
                </a:lnTo>
                <a:cubicBezTo>
                  <a:pt x="21600" y="13586"/>
                  <a:pt x="21544" y="15805"/>
                  <a:pt x="21134" y="17688"/>
                </a:cubicBezTo>
                <a:cubicBezTo>
                  <a:pt x="20668" y="19823"/>
                  <a:pt x="19806" y="21281"/>
                  <a:pt x="18819" y="21600"/>
                </a:cubicBezTo>
                <a:lnTo>
                  <a:pt x="11126" y="16353"/>
                </a:lnTo>
                <a:lnTo>
                  <a:pt x="0" y="8113"/>
                </a:lnTo>
                <a:lnTo>
                  <a:pt x="12666" y="3866"/>
                </a:lnTo>
                <a:close/>
              </a:path>
            </a:pathLst>
          </a:custGeom>
          <a:solidFill>
            <a:srgbClr val="C0C0C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93" name="Figure"/>
          <p:cNvSpPr/>
          <p:nvPr/>
        </p:nvSpPr>
        <p:spPr>
          <a:xfrm>
            <a:off x="15263221" y="9572972"/>
            <a:ext cx="433772" cy="598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044" y="0"/>
                </a:moveTo>
                <a:lnTo>
                  <a:pt x="9817" y="9574"/>
                </a:lnTo>
                <a:lnTo>
                  <a:pt x="21600" y="17472"/>
                </a:lnTo>
                <a:lnTo>
                  <a:pt x="18750" y="21557"/>
                </a:lnTo>
                <a:lnTo>
                  <a:pt x="15058" y="21600"/>
                </a:lnTo>
                <a:lnTo>
                  <a:pt x="6267" y="18473"/>
                </a:lnTo>
                <a:lnTo>
                  <a:pt x="0" y="5716"/>
                </a:lnTo>
                <a:lnTo>
                  <a:pt x="14044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94" name="Ligne"/>
          <p:cNvSpPr/>
          <p:nvPr/>
        </p:nvSpPr>
        <p:spPr>
          <a:xfrm>
            <a:off x="9775257" y="8105956"/>
            <a:ext cx="1106128" cy="435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600" fill="norm" stroke="1" extrusionOk="0">
                <a:moveTo>
                  <a:pt x="0" y="6870"/>
                </a:moveTo>
                <a:lnTo>
                  <a:pt x="19144" y="21600"/>
                </a:lnTo>
                <a:cubicBezTo>
                  <a:pt x="20007" y="20745"/>
                  <a:pt x="20713" y="19095"/>
                  <a:pt x="21122" y="16976"/>
                </a:cubicBezTo>
                <a:cubicBezTo>
                  <a:pt x="21501" y="15010"/>
                  <a:pt x="21600" y="12768"/>
                  <a:pt x="21400" y="10637"/>
                </a:cubicBezTo>
                <a:lnTo>
                  <a:pt x="17731" y="3125"/>
                </a:lnTo>
                <a:lnTo>
                  <a:pt x="15973" y="0"/>
                </a:lnTo>
                <a:lnTo>
                  <a:pt x="14807" y="1476"/>
                </a:lnTo>
              </a:path>
            </a:pathLst>
          </a:cu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95" name="Ligne"/>
          <p:cNvSpPr/>
          <p:nvPr/>
        </p:nvSpPr>
        <p:spPr>
          <a:xfrm>
            <a:off x="15284891" y="9626392"/>
            <a:ext cx="407389" cy="545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8418"/>
                </a:moveTo>
                <a:lnTo>
                  <a:pt x="5346" y="17555"/>
                </a:lnTo>
                <a:lnTo>
                  <a:pt x="14844" y="21600"/>
                </a:lnTo>
                <a:lnTo>
                  <a:pt x="19995" y="21496"/>
                </a:lnTo>
                <a:lnTo>
                  <a:pt x="21600" y="16430"/>
                </a:lnTo>
                <a:lnTo>
                  <a:pt x="9477" y="7854"/>
                </a:lnTo>
                <a:lnTo>
                  <a:pt x="13841" y="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96" name="Figure"/>
          <p:cNvSpPr/>
          <p:nvPr/>
        </p:nvSpPr>
        <p:spPr>
          <a:xfrm>
            <a:off x="15662358" y="3934185"/>
            <a:ext cx="1590976" cy="2229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254" fill="norm" stroke="1" extrusionOk="0">
                <a:moveTo>
                  <a:pt x="16966" y="15746"/>
                </a:moveTo>
                <a:cubicBezTo>
                  <a:pt x="17061" y="18378"/>
                  <a:pt x="14435" y="20671"/>
                  <a:pt x="10764" y="21162"/>
                </a:cubicBezTo>
                <a:cubicBezTo>
                  <a:pt x="8038" y="21527"/>
                  <a:pt x="5252" y="20784"/>
                  <a:pt x="3553" y="19238"/>
                </a:cubicBezTo>
                <a:cubicBezTo>
                  <a:pt x="4420" y="18756"/>
                  <a:pt x="5119" y="18140"/>
                  <a:pt x="5597" y="17437"/>
                </a:cubicBezTo>
                <a:cubicBezTo>
                  <a:pt x="6194" y="16559"/>
                  <a:pt x="6423" y="15578"/>
                  <a:pt x="6259" y="14612"/>
                </a:cubicBezTo>
                <a:lnTo>
                  <a:pt x="5488" y="14334"/>
                </a:lnTo>
                <a:cubicBezTo>
                  <a:pt x="5713" y="13883"/>
                  <a:pt x="5856" y="13414"/>
                  <a:pt x="5912" y="12939"/>
                </a:cubicBezTo>
                <a:cubicBezTo>
                  <a:pt x="5969" y="12449"/>
                  <a:pt x="5935" y="11956"/>
                  <a:pt x="5810" y="11473"/>
                </a:cubicBezTo>
                <a:cubicBezTo>
                  <a:pt x="4930" y="11684"/>
                  <a:pt x="3959" y="11581"/>
                  <a:pt x="3206" y="11198"/>
                </a:cubicBezTo>
                <a:cubicBezTo>
                  <a:pt x="2742" y="10963"/>
                  <a:pt x="2395" y="10635"/>
                  <a:pt x="1965" y="10374"/>
                </a:cubicBezTo>
                <a:cubicBezTo>
                  <a:pt x="1604" y="10156"/>
                  <a:pt x="1187" y="9987"/>
                  <a:pt x="736" y="9876"/>
                </a:cubicBezTo>
                <a:lnTo>
                  <a:pt x="0" y="7985"/>
                </a:lnTo>
                <a:lnTo>
                  <a:pt x="1560" y="5866"/>
                </a:lnTo>
                <a:lnTo>
                  <a:pt x="181" y="3926"/>
                </a:lnTo>
                <a:cubicBezTo>
                  <a:pt x="1304" y="2574"/>
                  <a:pt x="3231" y="1650"/>
                  <a:pt x="5428" y="1410"/>
                </a:cubicBezTo>
                <a:cubicBezTo>
                  <a:pt x="6682" y="1272"/>
                  <a:pt x="7966" y="1370"/>
                  <a:pt x="9150" y="1692"/>
                </a:cubicBezTo>
                <a:cubicBezTo>
                  <a:pt x="9092" y="1464"/>
                  <a:pt x="8983" y="1245"/>
                  <a:pt x="8836" y="1037"/>
                </a:cubicBezTo>
                <a:cubicBezTo>
                  <a:pt x="8562" y="649"/>
                  <a:pt x="8322" y="184"/>
                  <a:pt x="8845" y="26"/>
                </a:cubicBezTo>
                <a:cubicBezTo>
                  <a:pt x="9172" y="-73"/>
                  <a:pt x="9478" y="129"/>
                  <a:pt x="9723" y="321"/>
                </a:cubicBezTo>
                <a:cubicBezTo>
                  <a:pt x="10175" y="677"/>
                  <a:pt x="10699" y="986"/>
                  <a:pt x="11285" y="1238"/>
                </a:cubicBezTo>
                <a:cubicBezTo>
                  <a:pt x="11864" y="1122"/>
                  <a:pt x="12478" y="1126"/>
                  <a:pt x="13053" y="1249"/>
                </a:cubicBezTo>
                <a:cubicBezTo>
                  <a:pt x="13623" y="1370"/>
                  <a:pt x="14131" y="1603"/>
                  <a:pt x="14519" y="1920"/>
                </a:cubicBezTo>
                <a:cubicBezTo>
                  <a:pt x="16374" y="1655"/>
                  <a:pt x="18290" y="2097"/>
                  <a:pt x="19561" y="3084"/>
                </a:cubicBezTo>
                <a:cubicBezTo>
                  <a:pt x="20579" y="3874"/>
                  <a:pt x="21051" y="4915"/>
                  <a:pt x="21302" y="5966"/>
                </a:cubicBezTo>
                <a:cubicBezTo>
                  <a:pt x="21581" y="7137"/>
                  <a:pt x="21600" y="8332"/>
                  <a:pt x="21359" y="9507"/>
                </a:cubicBezTo>
                <a:cubicBezTo>
                  <a:pt x="20993" y="9905"/>
                  <a:pt x="20650" y="10313"/>
                  <a:pt x="20329" y="10729"/>
                </a:cubicBezTo>
                <a:cubicBezTo>
                  <a:pt x="19796" y="11423"/>
                  <a:pt x="19327" y="12141"/>
                  <a:pt x="18926" y="12878"/>
                </a:cubicBezTo>
                <a:lnTo>
                  <a:pt x="17451" y="13824"/>
                </a:lnTo>
                <a:lnTo>
                  <a:pt x="13919" y="13787"/>
                </a:lnTo>
                <a:cubicBezTo>
                  <a:pt x="13864" y="14250"/>
                  <a:pt x="14063" y="14709"/>
                  <a:pt x="14474" y="15072"/>
                </a:cubicBezTo>
                <a:cubicBezTo>
                  <a:pt x="15070" y="15598"/>
                  <a:pt x="16023" y="15856"/>
                  <a:pt x="16966" y="15746"/>
                </a:cubicBezTo>
                <a:close/>
              </a:path>
            </a:pathLst>
          </a:cu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397" name="Figure"/>
          <p:cNvSpPr/>
          <p:nvPr/>
        </p:nvSpPr>
        <p:spPr>
          <a:xfrm>
            <a:off x="12392908" y="6280915"/>
            <a:ext cx="533563" cy="967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8" fill="norm" stroke="1" extrusionOk="0">
                <a:moveTo>
                  <a:pt x="9414" y="16157"/>
                </a:moveTo>
                <a:lnTo>
                  <a:pt x="9882" y="20215"/>
                </a:lnTo>
                <a:lnTo>
                  <a:pt x="8794" y="20898"/>
                </a:lnTo>
                <a:cubicBezTo>
                  <a:pt x="7667" y="21213"/>
                  <a:pt x="6445" y="21415"/>
                  <a:pt x="5188" y="21492"/>
                </a:cubicBezTo>
                <a:cubicBezTo>
                  <a:pt x="3425" y="21600"/>
                  <a:pt x="1641" y="21462"/>
                  <a:pt x="0" y="21091"/>
                </a:cubicBezTo>
                <a:lnTo>
                  <a:pt x="11673" y="6043"/>
                </a:lnTo>
                <a:lnTo>
                  <a:pt x="10887" y="4805"/>
                </a:lnTo>
                <a:lnTo>
                  <a:pt x="16248" y="470"/>
                </a:lnTo>
                <a:lnTo>
                  <a:pt x="21579" y="0"/>
                </a:lnTo>
                <a:lnTo>
                  <a:pt x="21336" y="663"/>
                </a:lnTo>
                <a:lnTo>
                  <a:pt x="17809" y="1437"/>
                </a:lnTo>
                <a:cubicBezTo>
                  <a:pt x="18722" y="1927"/>
                  <a:pt x="19521" y="2478"/>
                  <a:pt x="20187" y="3077"/>
                </a:cubicBezTo>
                <a:cubicBezTo>
                  <a:pt x="20763" y="3594"/>
                  <a:pt x="21237" y="4143"/>
                  <a:pt x="21600" y="4716"/>
                </a:cubicBezTo>
                <a:cubicBezTo>
                  <a:pt x="21502" y="5115"/>
                  <a:pt x="21303" y="5505"/>
                  <a:pt x="21010" y="5874"/>
                </a:cubicBezTo>
                <a:cubicBezTo>
                  <a:pt x="20645" y="6334"/>
                  <a:pt x="20137" y="6756"/>
                  <a:pt x="19510" y="7122"/>
                </a:cubicBezTo>
                <a:lnTo>
                  <a:pt x="14169" y="8482"/>
                </a:lnTo>
                <a:lnTo>
                  <a:pt x="9700" y="14274"/>
                </a:lnTo>
                <a:lnTo>
                  <a:pt x="9414" y="16157"/>
                </a:lnTo>
                <a:close/>
              </a:path>
            </a:pathLst>
          </a:custGeom>
          <a:blipFill>
            <a:blip r:embed="rId4"/>
          </a:blipFill>
          <a:ln w="127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398" name="Image" descr="Image"/>
          <p:cNvPicPr>
            <a:picLocks noChangeAspect="0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 rot="5220000">
            <a:off x="13519332" y="8203982"/>
            <a:ext cx="988425" cy="903453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Figure"/>
          <p:cNvSpPr/>
          <p:nvPr/>
        </p:nvSpPr>
        <p:spPr>
          <a:xfrm>
            <a:off x="13667731" y="7804232"/>
            <a:ext cx="254237" cy="686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7" h="21432" fill="norm" stroke="1" extrusionOk="0">
                <a:moveTo>
                  <a:pt x="21035" y="98"/>
                </a:moveTo>
                <a:cubicBezTo>
                  <a:pt x="21503" y="1921"/>
                  <a:pt x="21600" y="3754"/>
                  <a:pt x="21324" y="5582"/>
                </a:cubicBezTo>
                <a:cubicBezTo>
                  <a:pt x="21046" y="7426"/>
                  <a:pt x="20390" y="9259"/>
                  <a:pt x="19361" y="11066"/>
                </a:cubicBezTo>
                <a:lnTo>
                  <a:pt x="14071" y="15996"/>
                </a:lnTo>
                <a:lnTo>
                  <a:pt x="16236" y="21432"/>
                </a:lnTo>
                <a:lnTo>
                  <a:pt x="4719" y="16481"/>
                </a:lnTo>
                <a:lnTo>
                  <a:pt x="8712" y="14784"/>
                </a:lnTo>
                <a:lnTo>
                  <a:pt x="8119" y="8512"/>
                </a:lnTo>
                <a:lnTo>
                  <a:pt x="2360" y="6056"/>
                </a:lnTo>
                <a:lnTo>
                  <a:pt x="0" y="2580"/>
                </a:lnTo>
                <a:cubicBezTo>
                  <a:pt x="1939" y="1891"/>
                  <a:pt x="4167" y="1323"/>
                  <a:pt x="6598" y="897"/>
                </a:cubicBezTo>
                <a:cubicBezTo>
                  <a:pt x="11091" y="110"/>
                  <a:pt x="16115" y="-168"/>
                  <a:pt x="21035" y="98"/>
                </a:cubicBezTo>
                <a:close/>
              </a:path>
            </a:pathLst>
          </a:cu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400" name="📱"/>
          <p:cNvSpPr txBox="1"/>
          <p:nvPr/>
        </p:nvSpPr>
        <p:spPr>
          <a:xfrm rot="19500000">
            <a:off x="17751628" y="8142624"/>
            <a:ext cx="650876" cy="790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9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📱</a:t>
            </a:r>
          </a:p>
        </p:txBody>
      </p:sp>
      <p:sp>
        <p:nvSpPr>
          <p:cNvPr id="401" name="Ligne"/>
          <p:cNvSpPr/>
          <p:nvPr/>
        </p:nvSpPr>
        <p:spPr>
          <a:xfrm>
            <a:off x="17813129" y="8310274"/>
            <a:ext cx="330151" cy="168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45" fill="norm" stroke="1" extrusionOk="0">
                <a:moveTo>
                  <a:pt x="21600" y="0"/>
                </a:moveTo>
                <a:cubicBezTo>
                  <a:pt x="20289" y="5741"/>
                  <a:pt x="18109" y="10676"/>
                  <a:pt x="15316" y="14221"/>
                </a:cubicBezTo>
                <a:cubicBezTo>
                  <a:pt x="10848" y="19892"/>
                  <a:pt x="5228" y="21600"/>
                  <a:pt x="0" y="18875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402" name="Figure"/>
          <p:cNvSpPr/>
          <p:nvPr/>
        </p:nvSpPr>
        <p:spPr>
          <a:xfrm>
            <a:off x="17839942" y="8325940"/>
            <a:ext cx="474247" cy="484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103" y="0"/>
                </a:moveTo>
                <a:lnTo>
                  <a:pt x="21600" y="14102"/>
                </a:lnTo>
                <a:cubicBezTo>
                  <a:pt x="19772" y="15872"/>
                  <a:pt x="17724" y="17411"/>
                  <a:pt x="15506" y="18684"/>
                </a:cubicBezTo>
                <a:cubicBezTo>
                  <a:pt x="13340" y="19927"/>
                  <a:pt x="11027" y="20906"/>
                  <a:pt x="8619" y="21600"/>
                </a:cubicBezTo>
                <a:lnTo>
                  <a:pt x="0" y="6938"/>
                </a:lnTo>
                <a:cubicBezTo>
                  <a:pt x="3236" y="7718"/>
                  <a:pt x="6657" y="7166"/>
                  <a:pt x="9466" y="5410"/>
                </a:cubicBezTo>
                <a:cubicBezTo>
                  <a:pt x="11541" y="4114"/>
                  <a:pt x="13159" y="2225"/>
                  <a:pt x="14103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grpSp>
        <p:nvGrpSpPr>
          <p:cNvPr id="405" name="Groupe"/>
          <p:cNvGrpSpPr/>
          <p:nvPr/>
        </p:nvGrpSpPr>
        <p:grpSpPr>
          <a:xfrm flipH="1">
            <a:off x="17088500" y="389712"/>
            <a:ext cx="2592192" cy="3752863"/>
            <a:chOff x="-341737" y="-583201"/>
            <a:chExt cx="2592191" cy="3752862"/>
          </a:xfrm>
        </p:grpSpPr>
        <p:sp>
          <p:nvSpPr>
            <p:cNvPr id="403" name="Ligne"/>
            <p:cNvSpPr/>
            <p:nvPr/>
          </p:nvSpPr>
          <p:spPr>
            <a:xfrm>
              <a:off x="1012697" y="2428311"/>
              <a:ext cx="963374" cy="7413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404" name="droppedImage.png" descr="droppedImage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0" t="0" r="0" b="0"/>
            <a:stretch>
              <a:fillRect/>
            </a:stretch>
          </p:blipFill>
          <p:spPr>
            <a:xfrm>
              <a:off x="-341738" y="-583202"/>
              <a:ext cx="2592193" cy="313341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406" name="Image" descr="Image"/>
          <p:cNvPicPr>
            <a:picLocks noChangeAspect="0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5890085" y="2487797"/>
            <a:ext cx="1612901" cy="1587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9" name="Groupe"/>
          <p:cNvGrpSpPr/>
          <p:nvPr/>
        </p:nvGrpSpPr>
        <p:grpSpPr>
          <a:xfrm>
            <a:off x="15974672" y="923785"/>
            <a:ext cx="1443728" cy="1443727"/>
            <a:chOff x="0" y="0"/>
            <a:chExt cx="1443726" cy="1443726"/>
          </a:xfrm>
        </p:grpSpPr>
        <p:sp>
          <p:nvSpPr>
            <p:cNvPr id="407" name="Groupe"/>
            <p:cNvSpPr/>
            <p:nvPr/>
          </p:nvSpPr>
          <p:spPr>
            <a:xfrm>
              <a:off x="0" y="0"/>
              <a:ext cx="1443727" cy="1443727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408" name="Image" descr="Image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159766" y="151184"/>
              <a:ext cx="1124195" cy="1141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5" name="Groupe"/>
          <p:cNvGrpSpPr/>
          <p:nvPr/>
        </p:nvGrpSpPr>
        <p:grpSpPr>
          <a:xfrm>
            <a:off x="3766749" y="2712789"/>
            <a:ext cx="1638301" cy="5001683"/>
            <a:chOff x="0" y="0"/>
            <a:chExt cx="1638300" cy="5001682"/>
          </a:xfrm>
        </p:grpSpPr>
        <p:grpSp>
          <p:nvGrpSpPr>
            <p:cNvPr id="412" name="Groupe"/>
            <p:cNvGrpSpPr/>
            <p:nvPr/>
          </p:nvGrpSpPr>
          <p:grpSpPr>
            <a:xfrm>
              <a:off x="39148" y="3477682"/>
              <a:ext cx="1524001" cy="1524001"/>
              <a:chOff x="0" y="0"/>
              <a:chExt cx="1524000" cy="1524000"/>
            </a:xfrm>
          </p:grpSpPr>
          <p:sp>
            <p:nvSpPr>
              <p:cNvPr id="410" name="Rectangle aux angles arrondis"/>
              <p:cNvSpPr/>
              <p:nvPr/>
            </p:nvSpPr>
            <p:spPr>
              <a:xfrm>
                <a:off x="0" y="0"/>
                <a:ext cx="1524000" cy="1524000"/>
              </a:xfrm>
              <a:prstGeom prst="roundRect">
                <a:avLst>
                  <a:gd name="adj" fmla="val 15000"/>
                </a:avLst>
              </a:prstGeom>
              <a:solidFill>
                <a:srgbClr val="3BA1B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  <p:pic>
            <p:nvPicPr>
              <p:cNvPr id="411" name="Image" descr="Image"/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214546" y="79717"/>
                <a:ext cx="1094908" cy="13645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13" name="Image" descr="Image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11651" y="1703401"/>
              <a:ext cx="1614998" cy="1573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4" name="Image" descr="Image"/>
            <p:cNvPicPr>
              <a:picLocks noChangeAspect="0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0" y="0"/>
              <a:ext cx="1638300" cy="16002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Class="entr" nodeType="afterEffect" presetSubtype="32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Class="entr" nodeType="afterEffect" presetSubtype="32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Class="entr" nodeType="afterEffect" presetSubtype="32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path" nodeType="after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564346 0.420446" origin="layout" pathEditMode="relative">
                                      <p:cBhvr>
                                        <p:cTn id="42" dur="5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2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Class="entr" nodeType="after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1" dur="2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Class="entr" nodeType="afterEffect" presetSubtype="4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5" dur="2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Class="entr" nodeType="afterEffect" presetSubtype="4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9" dur="2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path" nodeType="after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564346 0.420446 L 0.809942 0.352057" origin="layout" pathEditMode="relative">
                                      <p:cBhvr>
                                        <p:cTn id="62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7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Class="entr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1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Class="entr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5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Class="entr" nodeType="after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9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xit" nodeType="click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3" dur="1000" fill="hold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Class="exit" nodeType="after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7" dur="1000" fill="hold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Class="exit" nodeType="after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1" dur="1000" fill="hold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Class="exit" nodeType="afterEffect" presetID="9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5" dur="1000" fill="hold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Class="entr" nodeType="afterEffect" presetID="9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0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Class="entr" nodeType="afterEffect" presetID="9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4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Class="entr" nodeType="afterEffect" presetID="9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8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Class="entr" nodeType="afterEffect" presetID="9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2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Class="entr" nodeType="afterEffect" presetID="9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6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Class="entr" nodeType="afterEffect" presetID="9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0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6" grpId="10"/>
      <p:bldP build="whole" bldLvl="1" animBg="1" rev="0" advAuto="0" spid="387" grpId="20"/>
      <p:bldP build="whole" bldLvl="1" animBg="1" rev="0" advAuto="0" spid="377" grpId="3"/>
      <p:bldP build="whole" bldLvl="1" animBg="1" rev="0" advAuto="0" spid="385" grpId="17"/>
      <p:bldP build="whole" bldLvl="1" animBg="1" rev="0" advAuto="0" spid="372" grpId="11"/>
      <p:bldP build="whole" bldLvl="1" animBg="1" rev="0" advAuto="0" spid="378" grpId="4"/>
      <p:bldP build="whole" bldLvl="1" animBg="1" rev="0" advAuto="0" spid="385" grpId="21"/>
      <p:bldP build="whole" bldLvl="1" animBg="1" rev="0" advAuto="0" spid="405" grpId="12"/>
      <p:bldP build="whole" bldLvl="1" animBg="1" rev="0" advAuto="0" spid="406" grpId="26"/>
      <p:bldP build="whole" bldLvl="1" animBg="1" rev="0" advAuto="0" spid="400" grpId="8"/>
      <p:bldP build="whole" bldLvl="1" animBg="1" rev="0" advAuto="0" spid="388" grpId="18"/>
      <p:bldP build="whole" bldLvl="1" animBg="1" rev="0" advAuto="0" spid="384" grpId="2"/>
      <p:bldP build="whole" bldLvl="1" animBg="1" rev="0" advAuto="0" spid="369" grpId="13"/>
      <p:bldP build="whole" bldLvl="1" animBg="1" rev="0" advAuto="0" spid="390" grpId="7"/>
      <p:bldP build="whole" bldLvl="1" animBg="1" rev="0" advAuto="0" spid="386" grpId="15"/>
      <p:bldP build="whole" bldLvl="1" animBg="1" rev="0" advAuto="0" spid="398" grpId="6"/>
      <p:bldP build="whole" bldLvl="1" animBg="1" rev="0" advAuto="0" spid="388" grpId="22"/>
      <p:bldP build="whole" bldLvl="1" animBg="1" rev="0" advAuto="0" spid="379" grpId="28"/>
      <p:bldP build="whole" bldLvl="1" animBg="1" rev="0" advAuto="0" spid="376" grpId="1"/>
      <p:bldP build="whole" bldLvl="1" animBg="1" rev="0" advAuto="0" spid="386" grpId="19"/>
      <p:bldP build="whole" bldLvl="1" animBg="1" rev="0" advAuto="0" spid="383" grpId="27"/>
      <p:bldP build="whole" bldLvl="1" animBg="1" rev="0" advAuto="0" spid="415" grpId="23"/>
      <p:bldP build="whole" bldLvl="1" animBg="1" rev="0" advAuto="0" spid="375" grpId="24"/>
      <p:bldP build="whole" bldLvl="1" animBg="1" rev="0" advAuto="0" spid="389" grpId="5"/>
      <p:bldP build="whole" bldLvl="1" animBg="1" rev="0" advAuto="0" spid="387" grpId="16"/>
      <p:bldP build="whole" bldLvl="1" animBg="1" rev="0" advAuto="0" spid="409" grpId="2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L’important pour Ibraim c’est de partager ses passions.…"/>
          <p:cNvSpPr txBox="1"/>
          <p:nvPr/>
        </p:nvSpPr>
        <p:spPr>
          <a:xfrm>
            <a:off x="2705493" y="1512940"/>
            <a:ext cx="18973014" cy="10690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</a:p>
          <a:p>
            <a:pPr/>
            <a:r>
              <a:t>L’important pour Ibraim c’est de partager ses passions.</a:t>
            </a:r>
          </a:p>
          <a:p>
            <a:pPr/>
          </a:p>
          <a:p>
            <a:pPr/>
            <a:r>
              <a:t>Pour Pierre-Antoine, ce qui prime</a:t>
            </a:r>
            <a:br/>
            <a:r>
              <a:t>c’est d’échanger avec les amis, de socialiser souvent</a:t>
            </a:r>
          </a:p>
          <a:p>
            <a:pPr/>
          </a:p>
          <a:p>
            <a:pPr/>
            <a:r>
              <a:t>Maude est une jeune fille très curieuse.</a:t>
            </a:r>
            <a:br/>
            <a:r>
              <a:t>Elle se pose beaucoup de questions</a:t>
            </a:r>
            <a:br/>
            <a:r>
              <a:t>et elle est constamment à la recherche de réponses.</a:t>
            </a:r>
          </a:p>
          <a:p>
            <a:pPr/>
          </a:p>
          <a:p>
            <a:pPr/>
            <a:r>
              <a:t>Quant qu’à Kevin, il n’en est pas à son premier mauvais coup.</a:t>
            </a:r>
            <a:br/>
            <a:r>
              <a:t>Il aime montrer qu’il est bon.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Des élèves branchés, mais sur quoi au juste ?"/>
          <p:cNvSpPr txBox="1"/>
          <p:nvPr/>
        </p:nvSpPr>
        <p:spPr>
          <a:xfrm>
            <a:off x="9714746" y="577223"/>
            <a:ext cx="14091997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Des élèves branchés, mais sur quoi au juste ?</a:t>
            </a:r>
          </a:p>
        </p:txBody>
      </p:sp>
      <p:grpSp>
        <p:nvGrpSpPr>
          <p:cNvPr id="444" name="Groupe"/>
          <p:cNvGrpSpPr/>
          <p:nvPr/>
        </p:nvGrpSpPr>
        <p:grpSpPr>
          <a:xfrm>
            <a:off x="6391822" y="3079970"/>
            <a:ext cx="13865351" cy="9815689"/>
            <a:chOff x="0" y="0"/>
            <a:chExt cx="13865350" cy="9815688"/>
          </a:xfrm>
        </p:grpSpPr>
        <p:sp>
          <p:nvSpPr>
            <p:cNvPr id="422" name="Rectangle"/>
            <p:cNvSpPr/>
            <p:nvPr/>
          </p:nvSpPr>
          <p:spPr>
            <a:xfrm>
              <a:off x="0" y="0"/>
              <a:ext cx="13865351" cy="9789666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3B3B3B"/>
                  </a:solidFill>
                  <a:effectLst>
                    <a:outerShdw sx="100000" sy="100000" kx="0" ky="0" algn="b" rotWithShape="0" blurRad="12700" dist="12700" dir="5400000">
                      <a:srgbClr val="FFFFFF">
                        <a:alpha val="25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23" name="Ligne"/>
            <p:cNvSpPr/>
            <p:nvPr/>
          </p:nvSpPr>
          <p:spPr>
            <a:xfrm>
              <a:off x="6495609" y="6751951"/>
              <a:ext cx="7299263" cy="1"/>
            </a:xfrm>
            <a:prstGeom prst="line">
              <a:avLst/>
            </a:prstGeom>
            <a:noFill/>
            <a:ln w="25400" cap="flat">
              <a:solidFill>
                <a:srgbClr val="525252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24" name="Ligne"/>
            <p:cNvSpPr/>
            <p:nvPr/>
          </p:nvSpPr>
          <p:spPr>
            <a:xfrm flipH="1">
              <a:off x="3921673" y="7012163"/>
              <a:ext cx="2341861" cy="2803526"/>
            </a:xfrm>
            <a:prstGeom prst="line">
              <a:avLst/>
            </a:prstGeom>
            <a:noFill/>
            <a:ln w="25400" cap="flat">
              <a:solidFill>
                <a:srgbClr val="525252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25" name="Ligne"/>
            <p:cNvSpPr/>
            <p:nvPr/>
          </p:nvSpPr>
          <p:spPr>
            <a:xfrm flipH="1">
              <a:off x="59061" y="5361352"/>
              <a:ext cx="5949023" cy="1579601"/>
            </a:xfrm>
            <a:prstGeom prst="line">
              <a:avLst/>
            </a:prstGeom>
            <a:noFill/>
            <a:ln w="25400" cap="flat">
              <a:solidFill>
                <a:srgbClr val="525252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26" name="Ligne"/>
            <p:cNvSpPr/>
            <p:nvPr/>
          </p:nvSpPr>
          <p:spPr>
            <a:xfrm flipH="1">
              <a:off x="14877" y="5210230"/>
              <a:ext cx="5988161" cy="1065849"/>
            </a:xfrm>
            <a:prstGeom prst="line">
              <a:avLst/>
            </a:prstGeom>
            <a:noFill/>
            <a:ln w="25400" cap="flat">
              <a:solidFill>
                <a:srgbClr val="525252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27" name="Figure"/>
            <p:cNvSpPr/>
            <p:nvPr/>
          </p:nvSpPr>
          <p:spPr>
            <a:xfrm>
              <a:off x="2926115" y="4077039"/>
              <a:ext cx="3128934" cy="5172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3" fill="norm" stroke="1" extrusionOk="0">
                  <a:moveTo>
                    <a:pt x="15557" y="843"/>
                  </a:moveTo>
                  <a:cubicBezTo>
                    <a:pt x="15632" y="1253"/>
                    <a:pt x="15680" y="1664"/>
                    <a:pt x="15702" y="2077"/>
                  </a:cubicBezTo>
                  <a:cubicBezTo>
                    <a:pt x="15724" y="2488"/>
                    <a:pt x="15720" y="2900"/>
                    <a:pt x="15690" y="3311"/>
                  </a:cubicBezTo>
                  <a:lnTo>
                    <a:pt x="16592" y="3887"/>
                  </a:lnTo>
                  <a:lnTo>
                    <a:pt x="16401" y="5713"/>
                  </a:lnTo>
                  <a:cubicBezTo>
                    <a:pt x="17355" y="5868"/>
                    <a:pt x="18268" y="6068"/>
                    <a:pt x="19141" y="6305"/>
                  </a:cubicBezTo>
                  <a:cubicBezTo>
                    <a:pt x="19837" y="6495"/>
                    <a:pt x="20542" y="6718"/>
                    <a:pt x="21032" y="7098"/>
                  </a:cubicBezTo>
                  <a:cubicBezTo>
                    <a:pt x="21371" y="7361"/>
                    <a:pt x="21570" y="7680"/>
                    <a:pt x="21600" y="8013"/>
                  </a:cubicBezTo>
                  <a:lnTo>
                    <a:pt x="20614" y="13714"/>
                  </a:lnTo>
                  <a:cubicBezTo>
                    <a:pt x="20469" y="14158"/>
                    <a:pt x="20393" y="14609"/>
                    <a:pt x="20390" y="15061"/>
                  </a:cubicBezTo>
                  <a:cubicBezTo>
                    <a:pt x="20386" y="15484"/>
                    <a:pt x="20446" y="15907"/>
                    <a:pt x="20567" y="16323"/>
                  </a:cubicBezTo>
                  <a:lnTo>
                    <a:pt x="19693" y="16431"/>
                  </a:lnTo>
                  <a:cubicBezTo>
                    <a:pt x="19657" y="16785"/>
                    <a:pt x="19588" y="17138"/>
                    <a:pt x="19487" y="17488"/>
                  </a:cubicBezTo>
                  <a:cubicBezTo>
                    <a:pt x="19384" y="17844"/>
                    <a:pt x="19248" y="18196"/>
                    <a:pt x="19079" y="18542"/>
                  </a:cubicBezTo>
                  <a:cubicBezTo>
                    <a:pt x="18810" y="18879"/>
                    <a:pt x="18624" y="19238"/>
                    <a:pt x="18524" y="19607"/>
                  </a:cubicBezTo>
                  <a:cubicBezTo>
                    <a:pt x="18424" y="19982"/>
                    <a:pt x="18415" y="20363"/>
                    <a:pt x="18498" y="20739"/>
                  </a:cubicBezTo>
                  <a:cubicBezTo>
                    <a:pt x="18221" y="20979"/>
                    <a:pt x="17858" y="21178"/>
                    <a:pt x="17437" y="21322"/>
                  </a:cubicBezTo>
                  <a:cubicBezTo>
                    <a:pt x="16939" y="21491"/>
                    <a:pt x="16376" y="21578"/>
                    <a:pt x="15805" y="21573"/>
                  </a:cubicBezTo>
                  <a:lnTo>
                    <a:pt x="15023" y="18400"/>
                  </a:lnTo>
                  <a:lnTo>
                    <a:pt x="14311" y="18005"/>
                  </a:lnTo>
                  <a:lnTo>
                    <a:pt x="13628" y="16483"/>
                  </a:lnTo>
                  <a:lnTo>
                    <a:pt x="16317" y="15695"/>
                  </a:lnTo>
                  <a:lnTo>
                    <a:pt x="15435" y="15422"/>
                  </a:lnTo>
                  <a:cubicBezTo>
                    <a:pt x="15382" y="15112"/>
                    <a:pt x="15519" y="14801"/>
                    <a:pt x="15820" y="14547"/>
                  </a:cubicBezTo>
                  <a:cubicBezTo>
                    <a:pt x="16006" y="14390"/>
                    <a:pt x="16250" y="14261"/>
                    <a:pt x="16532" y="14170"/>
                  </a:cubicBezTo>
                  <a:lnTo>
                    <a:pt x="16113" y="13892"/>
                  </a:lnTo>
                  <a:lnTo>
                    <a:pt x="16106" y="10149"/>
                  </a:lnTo>
                  <a:lnTo>
                    <a:pt x="12707" y="9036"/>
                  </a:lnTo>
                  <a:cubicBezTo>
                    <a:pt x="12902" y="10327"/>
                    <a:pt x="13024" y="11621"/>
                    <a:pt x="13073" y="12917"/>
                  </a:cubicBezTo>
                  <a:cubicBezTo>
                    <a:pt x="13121" y="14174"/>
                    <a:pt x="13100" y="15432"/>
                    <a:pt x="13010" y="16689"/>
                  </a:cubicBezTo>
                  <a:lnTo>
                    <a:pt x="11277" y="16781"/>
                  </a:lnTo>
                  <a:lnTo>
                    <a:pt x="11194" y="17416"/>
                  </a:lnTo>
                  <a:lnTo>
                    <a:pt x="11609" y="19037"/>
                  </a:lnTo>
                  <a:lnTo>
                    <a:pt x="11166" y="20955"/>
                  </a:lnTo>
                  <a:cubicBezTo>
                    <a:pt x="10493" y="21059"/>
                    <a:pt x="9790" y="21069"/>
                    <a:pt x="9110" y="20985"/>
                  </a:cubicBezTo>
                  <a:cubicBezTo>
                    <a:pt x="8520" y="20912"/>
                    <a:pt x="7960" y="20770"/>
                    <a:pt x="7461" y="20567"/>
                  </a:cubicBezTo>
                  <a:lnTo>
                    <a:pt x="7389" y="18629"/>
                  </a:lnTo>
                  <a:lnTo>
                    <a:pt x="6887" y="17341"/>
                  </a:lnTo>
                  <a:lnTo>
                    <a:pt x="7033" y="16257"/>
                  </a:lnTo>
                  <a:lnTo>
                    <a:pt x="6773" y="15014"/>
                  </a:lnTo>
                  <a:lnTo>
                    <a:pt x="7853" y="14337"/>
                  </a:lnTo>
                  <a:cubicBezTo>
                    <a:pt x="7564" y="13871"/>
                    <a:pt x="7352" y="13388"/>
                    <a:pt x="7218" y="12897"/>
                  </a:cubicBezTo>
                  <a:cubicBezTo>
                    <a:pt x="7088" y="12420"/>
                    <a:pt x="7034" y="11936"/>
                    <a:pt x="7056" y="11453"/>
                  </a:cubicBezTo>
                  <a:lnTo>
                    <a:pt x="6054" y="11062"/>
                  </a:lnTo>
                  <a:cubicBezTo>
                    <a:pt x="5925" y="10776"/>
                    <a:pt x="6004" y="10471"/>
                    <a:pt x="6270" y="10223"/>
                  </a:cubicBezTo>
                  <a:cubicBezTo>
                    <a:pt x="6442" y="10063"/>
                    <a:pt x="6683" y="9936"/>
                    <a:pt x="6876" y="9786"/>
                  </a:cubicBezTo>
                  <a:cubicBezTo>
                    <a:pt x="7101" y="9611"/>
                    <a:pt x="7256" y="9408"/>
                    <a:pt x="7331" y="9191"/>
                  </a:cubicBezTo>
                  <a:cubicBezTo>
                    <a:pt x="7327" y="9012"/>
                    <a:pt x="7226" y="8839"/>
                    <a:pt x="7044" y="8698"/>
                  </a:cubicBezTo>
                  <a:cubicBezTo>
                    <a:pt x="6877" y="8570"/>
                    <a:pt x="6652" y="8475"/>
                    <a:pt x="6395" y="8425"/>
                  </a:cubicBezTo>
                  <a:lnTo>
                    <a:pt x="5141" y="8421"/>
                  </a:lnTo>
                  <a:cubicBezTo>
                    <a:pt x="4775" y="8279"/>
                    <a:pt x="4413" y="8133"/>
                    <a:pt x="4054" y="7985"/>
                  </a:cubicBezTo>
                  <a:cubicBezTo>
                    <a:pt x="2941" y="7525"/>
                    <a:pt x="1860" y="7037"/>
                    <a:pt x="814" y="6523"/>
                  </a:cubicBezTo>
                  <a:cubicBezTo>
                    <a:pt x="1315" y="6523"/>
                    <a:pt x="1737" y="6297"/>
                    <a:pt x="1795" y="5996"/>
                  </a:cubicBezTo>
                  <a:cubicBezTo>
                    <a:pt x="1838" y="5766"/>
                    <a:pt x="1652" y="5543"/>
                    <a:pt x="1320" y="5429"/>
                  </a:cubicBezTo>
                  <a:lnTo>
                    <a:pt x="3110" y="4499"/>
                  </a:lnTo>
                  <a:lnTo>
                    <a:pt x="205" y="3753"/>
                  </a:lnTo>
                  <a:lnTo>
                    <a:pt x="0" y="354"/>
                  </a:lnTo>
                  <a:cubicBezTo>
                    <a:pt x="529" y="165"/>
                    <a:pt x="1120" y="48"/>
                    <a:pt x="1731" y="12"/>
                  </a:cubicBezTo>
                  <a:cubicBezTo>
                    <a:pt x="2315" y="-22"/>
                    <a:pt x="2905" y="18"/>
                    <a:pt x="3462" y="130"/>
                  </a:cubicBezTo>
                  <a:lnTo>
                    <a:pt x="3099" y="2551"/>
                  </a:lnTo>
                  <a:lnTo>
                    <a:pt x="6977" y="3997"/>
                  </a:lnTo>
                  <a:lnTo>
                    <a:pt x="11989" y="4017"/>
                  </a:lnTo>
                  <a:lnTo>
                    <a:pt x="13879" y="4882"/>
                  </a:lnTo>
                  <a:lnTo>
                    <a:pt x="12495" y="2386"/>
                  </a:lnTo>
                  <a:cubicBezTo>
                    <a:pt x="12692" y="2214"/>
                    <a:pt x="12861" y="2032"/>
                    <a:pt x="13000" y="1840"/>
                  </a:cubicBezTo>
                  <a:cubicBezTo>
                    <a:pt x="13192" y="1575"/>
                    <a:pt x="13324" y="1296"/>
                    <a:pt x="13392" y="1010"/>
                  </a:cubicBezTo>
                  <a:cubicBezTo>
                    <a:pt x="13714" y="875"/>
                    <a:pt x="14086" y="791"/>
                    <a:pt x="14475" y="764"/>
                  </a:cubicBezTo>
                  <a:cubicBezTo>
                    <a:pt x="14841" y="739"/>
                    <a:pt x="15211" y="766"/>
                    <a:pt x="15557" y="843"/>
                  </a:cubicBez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3B3B3B"/>
                  </a:solidFill>
                  <a:effectLst>
                    <a:outerShdw sx="100000" sy="100000" kx="0" ky="0" algn="b" rotWithShape="0" blurRad="12700" dist="12700" dir="5400000">
                      <a:srgbClr val="FFFFFF">
                        <a:alpha val="25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28" name="Figure"/>
            <p:cNvSpPr/>
            <p:nvPr/>
          </p:nvSpPr>
          <p:spPr>
            <a:xfrm>
              <a:off x="2870485" y="3061051"/>
              <a:ext cx="2380448" cy="2003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3" h="21600" fill="norm" stroke="1" extrusionOk="0">
                  <a:moveTo>
                    <a:pt x="16006" y="2497"/>
                  </a:moveTo>
                  <a:lnTo>
                    <a:pt x="17834" y="2757"/>
                  </a:lnTo>
                  <a:cubicBezTo>
                    <a:pt x="18826" y="3506"/>
                    <a:pt x="19657" y="4530"/>
                    <a:pt x="20256" y="5742"/>
                  </a:cubicBezTo>
                  <a:cubicBezTo>
                    <a:pt x="21329" y="7916"/>
                    <a:pt x="21600" y="10531"/>
                    <a:pt x="21002" y="12955"/>
                  </a:cubicBezTo>
                  <a:cubicBezTo>
                    <a:pt x="20046" y="12808"/>
                    <a:pt x="19081" y="13120"/>
                    <a:pt x="18316" y="13824"/>
                  </a:cubicBezTo>
                  <a:cubicBezTo>
                    <a:pt x="17552" y="14526"/>
                    <a:pt x="17048" y="15563"/>
                    <a:pt x="16913" y="16709"/>
                  </a:cubicBezTo>
                  <a:lnTo>
                    <a:pt x="15093" y="18656"/>
                  </a:lnTo>
                  <a:lnTo>
                    <a:pt x="16426" y="21600"/>
                  </a:lnTo>
                  <a:lnTo>
                    <a:pt x="9898" y="21499"/>
                  </a:lnTo>
                  <a:lnTo>
                    <a:pt x="4708" y="17885"/>
                  </a:lnTo>
                  <a:lnTo>
                    <a:pt x="5033" y="11156"/>
                  </a:lnTo>
                  <a:cubicBezTo>
                    <a:pt x="4504" y="10744"/>
                    <a:pt x="3895" y="10506"/>
                    <a:pt x="3266" y="10465"/>
                  </a:cubicBezTo>
                  <a:cubicBezTo>
                    <a:pt x="2140" y="10392"/>
                    <a:pt x="1048" y="10943"/>
                    <a:pt x="301" y="11961"/>
                  </a:cubicBezTo>
                  <a:lnTo>
                    <a:pt x="0" y="10713"/>
                  </a:lnTo>
                  <a:lnTo>
                    <a:pt x="1412" y="5055"/>
                  </a:lnTo>
                  <a:lnTo>
                    <a:pt x="3413" y="2546"/>
                  </a:lnTo>
                  <a:cubicBezTo>
                    <a:pt x="3674" y="1724"/>
                    <a:pt x="4197" y="1062"/>
                    <a:pt x="4865" y="706"/>
                  </a:cubicBezTo>
                  <a:cubicBezTo>
                    <a:pt x="5775" y="222"/>
                    <a:pt x="6800" y="374"/>
                    <a:pt x="7787" y="297"/>
                  </a:cubicBezTo>
                  <a:cubicBezTo>
                    <a:pt x="8284" y="258"/>
                    <a:pt x="8777" y="158"/>
                    <a:pt x="9257" y="0"/>
                  </a:cubicBezTo>
                  <a:cubicBezTo>
                    <a:pt x="9494" y="1320"/>
                    <a:pt x="9932" y="2499"/>
                    <a:pt x="10525" y="3534"/>
                  </a:cubicBezTo>
                  <a:cubicBezTo>
                    <a:pt x="11193" y="4699"/>
                    <a:pt x="12133" y="5786"/>
                    <a:pt x="13424" y="5835"/>
                  </a:cubicBezTo>
                  <a:cubicBezTo>
                    <a:pt x="14941" y="5891"/>
                    <a:pt x="16159" y="4315"/>
                    <a:pt x="16006" y="2497"/>
                  </a:cubicBezTo>
                  <a:close/>
                </a:path>
              </a:pathLst>
            </a:custGeom>
            <a:blipFill rotWithShape="1">
              <a:blip r:embed="rId5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29" name="Figure"/>
            <p:cNvSpPr/>
            <p:nvPr/>
          </p:nvSpPr>
          <p:spPr>
            <a:xfrm>
              <a:off x="1766807" y="1824227"/>
              <a:ext cx="3324297" cy="4131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593" fill="norm" stroke="1" extrusionOk="0">
                  <a:moveTo>
                    <a:pt x="10242" y="0"/>
                  </a:moveTo>
                  <a:lnTo>
                    <a:pt x="12364" y="9"/>
                  </a:lnTo>
                  <a:cubicBezTo>
                    <a:pt x="12993" y="175"/>
                    <a:pt x="13640" y="296"/>
                    <a:pt x="14296" y="371"/>
                  </a:cubicBezTo>
                  <a:cubicBezTo>
                    <a:pt x="14937" y="444"/>
                    <a:pt x="15584" y="472"/>
                    <a:pt x="16229" y="519"/>
                  </a:cubicBezTo>
                  <a:cubicBezTo>
                    <a:pt x="17531" y="613"/>
                    <a:pt x="18822" y="783"/>
                    <a:pt x="20094" y="1029"/>
                  </a:cubicBezTo>
                  <a:lnTo>
                    <a:pt x="19200" y="4637"/>
                  </a:lnTo>
                  <a:cubicBezTo>
                    <a:pt x="18868" y="5523"/>
                    <a:pt x="19000" y="6479"/>
                    <a:pt x="19564" y="7283"/>
                  </a:cubicBezTo>
                  <a:cubicBezTo>
                    <a:pt x="19677" y="7445"/>
                    <a:pt x="19807" y="7599"/>
                    <a:pt x="19953" y="7743"/>
                  </a:cubicBezTo>
                  <a:cubicBezTo>
                    <a:pt x="20424" y="8180"/>
                    <a:pt x="20796" y="8681"/>
                    <a:pt x="21051" y="9223"/>
                  </a:cubicBezTo>
                  <a:cubicBezTo>
                    <a:pt x="21600" y="10390"/>
                    <a:pt x="21588" y="11680"/>
                    <a:pt x="21017" y="12840"/>
                  </a:cubicBezTo>
                  <a:lnTo>
                    <a:pt x="20181" y="13236"/>
                  </a:lnTo>
                  <a:cubicBezTo>
                    <a:pt x="20592" y="11932"/>
                    <a:pt x="20569" y="10562"/>
                    <a:pt x="20114" y="9267"/>
                  </a:cubicBezTo>
                  <a:cubicBezTo>
                    <a:pt x="19800" y="8375"/>
                    <a:pt x="19287" y="7537"/>
                    <a:pt x="18599" y="6794"/>
                  </a:cubicBezTo>
                  <a:lnTo>
                    <a:pt x="15060" y="6067"/>
                  </a:lnTo>
                  <a:lnTo>
                    <a:pt x="14179" y="6446"/>
                  </a:lnTo>
                  <a:lnTo>
                    <a:pt x="12502" y="6613"/>
                  </a:lnTo>
                  <a:cubicBezTo>
                    <a:pt x="13085" y="7005"/>
                    <a:pt x="13428" y="7580"/>
                    <a:pt x="13446" y="8193"/>
                  </a:cubicBezTo>
                  <a:cubicBezTo>
                    <a:pt x="13459" y="8623"/>
                    <a:pt x="13311" y="9046"/>
                    <a:pt x="13019" y="9405"/>
                  </a:cubicBezTo>
                  <a:lnTo>
                    <a:pt x="10798" y="11864"/>
                  </a:lnTo>
                  <a:lnTo>
                    <a:pt x="11433" y="10179"/>
                  </a:lnTo>
                  <a:cubicBezTo>
                    <a:pt x="11607" y="9458"/>
                    <a:pt x="11727" y="8749"/>
                    <a:pt x="11793" y="8037"/>
                  </a:cubicBezTo>
                  <a:cubicBezTo>
                    <a:pt x="11844" y="7495"/>
                    <a:pt x="11793" y="6863"/>
                    <a:pt x="11133" y="6667"/>
                  </a:cubicBezTo>
                  <a:cubicBezTo>
                    <a:pt x="10797" y="6567"/>
                    <a:pt x="10417" y="6677"/>
                    <a:pt x="10232" y="6925"/>
                  </a:cubicBezTo>
                  <a:lnTo>
                    <a:pt x="9147" y="7917"/>
                  </a:lnTo>
                  <a:lnTo>
                    <a:pt x="8061" y="8908"/>
                  </a:lnTo>
                  <a:lnTo>
                    <a:pt x="7024" y="11610"/>
                  </a:lnTo>
                  <a:lnTo>
                    <a:pt x="7446" y="12216"/>
                  </a:lnTo>
                  <a:lnTo>
                    <a:pt x="7509" y="16341"/>
                  </a:lnTo>
                  <a:lnTo>
                    <a:pt x="10120" y="17468"/>
                  </a:lnTo>
                  <a:lnTo>
                    <a:pt x="8626" y="18562"/>
                  </a:lnTo>
                  <a:lnTo>
                    <a:pt x="9123" y="19202"/>
                  </a:lnTo>
                  <a:cubicBezTo>
                    <a:pt x="9107" y="19370"/>
                    <a:pt x="9028" y="19530"/>
                    <a:pt x="8898" y="19661"/>
                  </a:cubicBezTo>
                  <a:cubicBezTo>
                    <a:pt x="8754" y="19806"/>
                    <a:pt x="8553" y="19908"/>
                    <a:pt x="8328" y="19951"/>
                  </a:cubicBezTo>
                  <a:lnTo>
                    <a:pt x="8191" y="20362"/>
                  </a:lnTo>
                  <a:lnTo>
                    <a:pt x="6749" y="20561"/>
                  </a:lnTo>
                  <a:lnTo>
                    <a:pt x="6910" y="19534"/>
                  </a:lnTo>
                  <a:lnTo>
                    <a:pt x="6265" y="19258"/>
                  </a:lnTo>
                  <a:cubicBezTo>
                    <a:pt x="6063" y="19672"/>
                    <a:pt x="5829" y="20076"/>
                    <a:pt x="5564" y="20465"/>
                  </a:cubicBezTo>
                  <a:cubicBezTo>
                    <a:pt x="5300" y="20854"/>
                    <a:pt x="5005" y="21229"/>
                    <a:pt x="4682" y="21587"/>
                  </a:cubicBezTo>
                  <a:cubicBezTo>
                    <a:pt x="4437" y="21600"/>
                    <a:pt x="4192" y="21592"/>
                    <a:pt x="3950" y="21564"/>
                  </a:cubicBezTo>
                  <a:cubicBezTo>
                    <a:pt x="3718" y="21536"/>
                    <a:pt x="3490" y="21490"/>
                    <a:pt x="3270" y="21426"/>
                  </a:cubicBezTo>
                  <a:lnTo>
                    <a:pt x="4099" y="20548"/>
                  </a:lnTo>
                  <a:cubicBezTo>
                    <a:pt x="4373" y="20467"/>
                    <a:pt x="4617" y="20334"/>
                    <a:pt x="4811" y="20159"/>
                  </a:cubicBezTo>
                  <a:cubicBezTo>
                    <a:pt x="5000" y="19988"/>
                    <a:pt x="5136" y="19783"/>
                    <a:pt x="5207" y="19561"/>
                  </a:cubicBezTo>
                  <a:lnTo>
                    <a:pt x="5308" y="19175"/>
                  </a:lnTo>
                  <a:lnTo>
                    <a:pt x="3857" y="19125"/>
                  </a:lnTo>
                  <a:lnTo>
                    <a:pt x="3822" y="18533"/>
                  </a:lnTo>
                  <a:lnTo>
                    <a:pt x="2780" y="18105"/>
                  </a:lnTo>
                  <a:lnTo>
                    <a:pt x="2563" y="20019"/>
                  </a:lnTo>
                  <a:lnTo>
                    <a:pt x="2209" y="17649"/>
                  </a:lnTo>
                  <a:lnTo>
                    <a:pt x="693" y="17340"/>
                  </a:lnTo>
                  <a:lnTo>
                    <a:pt x="577" y="16422"/>
                  </a:lnTo>
                  <a:lnTo>
                    <a:pt x="0" y="16138"/>
                  </a:lnTo>
                  <a:cubicBezTo>
                    <a:pt x="141" y="15996"/>
                    <a:pt x="266" y="15844"/>
                    <a:pt x="373" y="15683"/>
                  </a:cubicBezTo>
                  <a:cubicBezTo>
                    <a:pt x="476" y="15530"/>
                    <a:pt x="562" y="15369"/>
                    <a:pt x="664" y="15215"/>
                  </a:cubicBezTo>
                  <a:cubicBezTo>
                    <a:pt x="974" y="14745"/>
                    <a:pt x="1421" y="14343"/>
                    <a:pt x="1966" y="14044"/>
                  </a:cubicBezTo>
                  <a:cubicBezTo>
                    <a:pt x="1702" y="13886"/>
                    <a:pt x="1545" y="13636"/>
                    <a:pt x="1544" y="13371"/>
                  </a:cubicBezTo>
                  <a:cubicBezTo>
                    <a:pt x="1543" y="13100"/>
                    <a:pt x="1702" y="12846"/>
                    <a:pt x="1971" y="12687"/>
                  </a:cubicBezTo>
                  <a:lnTo>
                    <a:pt x="1958" y="10961"/>
                  </a:lnTo>
                  <a:cubicBezTo>
                    <a:pt x="1963" y="10784"/>
                    <a:pt x="2026" y="10611"/>
                    <a:pt x="2141" y="10460"/>
                  </a:cubicBezTo>
                  <a:cubicBezTo>
                    <a:pt x="2274" y="10286"/>
                    <a:pt x="2469" y="10150"/>
                    <a:pt x="2701" y="10070"/>
                  </a:cubicBezTo>
                  <a:cubicBezTo>
                    <a:pt x="2744" y="9570"/>
                    <a:pt x="2876" y="9078"/>
                    <a:pt x="3092" y="8608"/>
                  </a:cubicBezTo>
                  <a:cubicBezTo>
                    <a:pt x="3321" y="8109"/>
                    <a:pt x="3643" y="7641"/>
                    <a:pt x="4045" y="7219"/>
                  </a:cubicBezTo>
                  <a:cubicBezTo>
                    <a:pt x="4335" y="6823"/>
                    <a:pt x="4679" y="6454"/>
                    <a:pt x="5072" y="6120"/>
                  </a:cubicBezTo>
                  <a:cubicBezTo>
                    <a:pt x="5489" y="5764"/>
                    <a:pt x="5957" y="5450"/>
                    <a:pt x="6467" y="5185"/>
                  </a:cubicBezTo>
                  <a:lnTo>
                    <a:pt x="6944" y="3002"/>
                  </a:lnTo>
                  <a:cubicBezTo>
                    <a:pt x="7551" y="2546"/>
                    <a:pt x="8131" y="2067"/>
                    <a:pt x="8681" y="1566"/>
                  </a:cubicBezTo>
                  <a:cubicBezTo>
                    <a:pt x="9232" y="1064"/>
                    <a:pt x="9753" y="542"/>
                    <a:pt x="10242" y="0"/>
                  </a:cubicBez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0" name="Figure"/>
            <p:cNvSpPr/>
            <p:nvPr/>
          </p:nvSpPr>
          <p:spPr>
            <a:xfrm>
              <a:off x="3844045" y="1838835"/>
              <a:ext cx="1459036" cy="1745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5" fill="norm" stroke="1" extrusionOk="0">
                  <a:moveTo>
                    <a:pt x="11581" y="1774"/>
                  </a:moveTo>
                  <a:lnTo>
                    <a:pt x="14131" y="918"/>
                  </a:lnTo>
                  <a:cubicBezTo>
                    <a:pt x="14509" y="1525"/>
                    <a:pt x="15177" y="1972"/>
                    <a:pt x="15973" y="2153"/>
                  </a:cubicBezTo>
                  <a:cubicBezTo>
                    <a:pt x="16947" y="2374"/>
                    <a:pt x="18145" y="2184"/>
                    <a:pt x="18882" y="2849"/>
                  </a:cubicBezTo>
                  <a:cubicBezTo>
                    <a:pt x="19574" y="3472"/>
                    <a:pt x="19370" y="4471"/>
                    <a:pt x="18470" y="4876"/>
                  </a:cubicBezTo>
                  <a:cubicBezTo>
                    <a:pt x="19629" y="5073"/>
                    <a:pt x="20515" y="5848"/>
                    <a:pt x="20686" y="6815"/>
                  </a:cubicBezTo>
                  <a:cubicBezTo>
                    <a:pt x="20882" y="7924"/>
                    <a:pt x="20107" y="8994"/>
                    <a:pt x="18831" y="9376"/>
                  </a:cubicBezTo>
                  <a:lnTo>
                    <a:pt x="20721" y="9810"/>
                  </a:lnTo>
                  <a:cubicBezTo>
                    <a:pt x="20743" y="10248"/>
                    <a:pt x="20551" y="10676"/>
                    <a:pt x="20187" y="10996"/>
                  </a:cubicBezTo>
                  <a:cubicBezTo>
                    <a:pt x="19816" y="11322"/>
                    <a:pt x="19300" y="11508"/>
                    <a:pt x="18759" y="11511"/>
                  </a:cubicBezTo>
                  <a:lnTo>
                    <a:pt x="21600" y="12743"/>
                  </a:lnTo>
                  <a:lnTo>
                    <a:pt x="17607" y="13392"/>
                  </a:lnTo>
                  <a:lnTo>
                    <a:pt x="19458" y="13976"/>
                  </a:lnTo>
                  <a:lnTo>
                    <a:pt x="18633" y="15247"/>
                  </a:lnTo>
                  <a:lnTo>
                    <a:pt x="15263" y="17131"/>
                  </a:lnTo>
                  <a:lnTo>
                    <a:pt x="14017" y="15779"/>
                  </a:lnTo>
                  <a:lnTo>
                    <a:pt x="12220" y="15560"/>
                  </a:lnTo>
                  <a:lnTo>
                    <a:pt x="12182" y="18112"/>
                  </a:lnTo>
                  <a:cubicBezTo>
                    <a:pt x="12075" y="19705"/>
                    <a:pt x="10648" y="21026"/>
                    <a:pt x="8744" y="21294"/>
                  </a:cubicBezTo>
                  <a:cubicBezTo>
                    <a:pt x="6575" y="21600"/>
                    <a:pt x="4601" y="20491"/>
                    <a:pt x="3103" y="19124"/>
                  </a:cubicBezTo>
                  <a:cubicBezTo>
                    <a:pt x="1768" y="17905"/>
                    <a:pt x="716" y="16494"/>
                    <a:pt x="0" y="14961"/>
                  </a:cubicBezTo>
                  <a:cubicBezTo>
                    <a:pt x="735" y="15025"/>
                    <a:pt x="1478" y="14976"/>
                    <a:pt x="2192" y="14818"/>
                  </a:cubicBezTo>
                  <a:cubicBezTo>
                    <a:pt x="2897" y="14662"/>
                    <a:pt x="3562" y="14400"/>
                    <a:pt x="4155" y="14047"/>
                  </a:cubicBezTo>
                  <a:cubicBezTo>
                    <a:pt x="3879" y="13530"/>
                    <a:pt x="3672" y="12991"/>
                    <a:pt x="3537" y="12437"/>
                  </a:cubicBezTo>
                  <a:cubicBezTo>
                    <a:pt x="3357" y="11701"/>
                    <a:pt x="3306" y="10948"/>
                    <a:pt x="3384" y="10200"/>
                  </a:cubicBezTo>
                  <a:lnTo>
                    <a:pt x="1385" y="10392"/>
                  </a:lnTo>
                  <a:cubicBezTo>
                    <a:pt x="1209" y="8968"/>
                    <a:pt x="1397" y="7529"/>
                    <a:pt x="1936" y="6169"/>
                  </a:cubicBezTo>
                  <a:cubicBezTo>
                    <a:pt x="3012" y="3458"/>
                    <a:pt x="5384" y="1229"/>
                    <a:pt x="8501" y="0"/>
                  </a:cubicBezTo>
                  <a:lnTo>
                    <a:pt x="11581" y="1774"/>
                  </a:ln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1" name="Figure"/>
            <p:cNvSpPr/>
            <p:nvPr/>
          </p:nvSpPr>
          <p:spPr>
            <a:xfrm>
              <a:off x="6658475" y="3067343"/>
              <a:ext cx="552459" cy="426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6" h="21448" fill="norm" stroke="1" extrusionOk="0">
                  <a:moveTo>
                    <a:pt x="0" y="21448"/>
                  </a:moveTo>
                  <a:lnTo>
                    <a:pt x="5886" y="18802"/>
                  </a:lnTo>
                  <a:cubicBezTo>
                    <a:pt x="8013" y="17099"/>
                    <a:pt x="10303" y="15776"/>
                    <a:pt x="12696" y="14870"/>
                  </a:cubicBezTo>
                  <a:cubicBezTo>
                    <a:pt x="15222" y="13913"/>
                    <a:pt x="17839" y="13428"/>
                    <a:pt x="20468" y="13430"/>
                  </a:cubicBezTo>
                  <a:cubicBezTo>
                    <a:pt x="21600" y="10362"/>
                    <a:pt x="21297" y="6714"/>
                    <a:pt x="19688" y="4039"/>
                  </a:cubicBezTo>
                  <a:cubicBezTo>
                    <a:pt x="18079" y="1364"/>
                    <a:pt x="15505" y="177"/>
                    <a:pt x="12904" y="18"/>
                  </a:cubicBezTo>
                  <a:cubicBezTo>
                    <a:pt x="10101" y="-152"/>
                    <a:pt x="7270" y="854"/>
                    <a:pt x="5321" y="3490"/>
                  </a:cubicBezTo>
                  <a:cubicBezTo>
                    <a:pt x="4202" y="5004"/>
                    <a:pt x="3485" y="6954"/>
                    <a:pt x="3287" y="9048"/>
                  </a:cubicBezTo>
                  <a:cubicBezTo>
                    <a:pt x="3058" y="11466"/>
                    <a:pt x="3533" y="13909"/>
                    <a:pt x="4617" y="15886"/>
                  </a:cubicBezTo>
                  <a:lnTo>
                    <a:pt x="0" y="21448"/>
                  </a:ln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2" name="Figure"/>
            <p:cNvSpPr/>
            <p:nvPr/>
          </p:nvSpPr>
          <p:spPr>
            <a:xfrm>
              <a:off x="6790655" y="3329289"/>
              <a:ext cx="455480" cy="476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473" fill="norm" stroke="1" extrusionOk="0">
                  <a:moveTo>
                    <a:pt x="19046" y="8"/>
                  </a:moveTo>
                  <a:cubicBezTo>
                    <a:pt x="19961" y="1013"/>
                    <a:pt x="20651" y="2185"/>
                    <a:pt x="21073" y="3452"/>
                  </a:cubicBezTo>
                  <a:cubicBezTo>
                    <a:pt x="21443" y="4564"/>
                    <a:pt x="21600" y="5730"/>
                    <a:pt x="21537" y="6896"/>
                  </a:cubicBezTo>
                  <a:cubicBezTo>
                    <a:pt x="20764" y="8456"/>
                    <a:pt x="19688" y="9862"/>
                    <a:pt x="18365" y="11040"/>
                  </a:cubicBezTo>
                  <a:cubicBezTo>
                    <a:pt x="17353" y="11942"/>
                    <a:pt x="16208" y="12698"/>
                    <a:pt x="14966" y="13285"/>
                  </a:cubicBezTo>
                  <a:lnTo>
                    <a:pt x="18583" y="19788"/>
                  </a:lnTo>
                  <a:cubicBezTo>
                    <a:pt x="17664" y="20404"/>
                    <a:pt x="16639" y="20863"/>
                    <a:pt x="15554" y="21145"/>
                  </a:cubicBezTo>
                  <a:cubicBezTo>
                    <a:pt x="14320" y="21466"/>
                    <a:pt x="13032" y="21552"/>
                    <a:pt x="11763" y="21398"/>
                  </a:cubicBezTo>
                  <a:cubicBezTo>
                    <a:pt x="9852" y="21495"/>
                    <a:pt x="7943" y="21180"/>
                    <a:pt x="6178" y="20478"/>
                  </a:cubicBezTo>
                  <a:cubicBezTo>
                    <a:pt x="4655" y="19872"/>
                    <a:pt x="3270" y="18989"/>
                    <a:pt x="2101" y="17879"/>
                  </a:cubicBezTo>
                  <a:lnTo>
                    <a:pt x="3766" y="12285"/>
                  </a:lnTo>
                  <a:cubicBezTo>
                    <a:pt x="2902" y="11467"/>
                    <a:pt x="2156" y="10545"/>
                    <a:pt x="1544" y="9542"/>
                  </a:cubicBezTo>
                  <a:cubicBezTo>
                    <a:pt x="830" y="8369"/>
                    <a:pt x="309" y="7098"/>
                    <a:pt x="0" y="5774"/>
                  </a:cubicBezTo>
                  <a:cubicBezTo>
                    <a:pt x="1662" y="4636"/>
                    <a:pt x="3430" y="3646"/>
                    <a:pt x="5283" y="2818"/>
                  </a:cubicBezTo>
                  <a:cubicBezTo>
                    <a:pt x="7432" y="1857"/>
                    <a:pt x="9684" y="1117"/>
                    <a:pt x="12005" y="640"/>
                  </a:cubicBezTo>
                  <a:cubicBezTo>
                    <a:pt x="14317" y="164"/>
                    <a:pt x="16681" y="-48"/>
                    <a:pt x="19046" y="8"/>
                  </a:cubicBez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3" name="Figure"/>
            <p:cNvSpPr/>
            <p:nvPr/>
          </p:nvSpPr>
          <p:spPr>
            <a:xfrm>
              <a:off x="6001086" y="3200945"/>
              <a:ext cx="533563" cy="96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8" fill="norm" stroke="1" extrusionOk="0">
                  <a:moveTo>
                    <a:pt x="9414" y="16157"/>
                  </a:moveTo>
                  <a:lnTo>
                    <a:pt x="9882" y="20215"/>
                  </a:lnTo>
                  <a:lnTo>
                    <a:pt x="8794" y="20898"/>
                  </a:lnTo>
                  <a:cubicBezTo>
                    <a:pt x="7667" y="21213"/>
                    <a:pt x="6445" y="21415"/>
                    <a:pt x="5188" y="21492"/>
                  </a:cubicBezTo>
                  <a:cubicBezTo>
                    <a:pt x="3425" y="21600"/>
                    <a:pt x="1641" y="21462"/>
                    <a:pt x="0" y="21091"/>
                  </a:cubicBezTo>
                  <a:lnTo>
                    <a:pt x="11673" y="6043"/>
                  </a:lnTo>
                  <a:lnTo>
                    <a:pt x="10887" y="4805"/>
                  </a:lnTo>
                  <a:lnTo>
                    <a:pt x="16248" y="470"/>
                  </a:lnTo>
                  <a:lnTo>
                    <a:pt x="21579" y="0"/>
                  </a:lnTo>
                  <a:lnTo>
                    <a:pt x="21336" y="663"/>
                  </a:lnTo>
                  <a:lnTo>
                    <a:pt x="17809" y="1437"/>
                  </a:lnTo>
                  <a:cubicBezTo>
                    <a:pt x="18722" y="1927"/>
                    <a:pt x="19521" y="2478"/>
                    <a:pt x="20187" y="3077"/>
                  </a:cubicBezTo>
                  <a:cubicBezTo>
                    <a:pt x="20763" y="3594"/>
                    <a:pt x="21237" y="4143"/>
                    <a:pt x="21600" y="4716"/>
                  </a:cubicBezTo>
                  <a:cubicBezTo>
                    <a:pt x="21502" y="5115"/>
                    <a:pt x="21303" y="5505"/>
                    <a:pt x="21010" y="5874"/>
                  </a:cubicBezTo>
                  <a:cubicBezTo>
                    <a:pt x="20645" y="6334"/>
                    <a:pt x="20137" y="6756"/>
                    <a:pt x="19510" y="7122"/>
                  </a:cubicBezTo>
                  <a:lnTo>
                    <a:pt x="14169" y="8482"/>
                  </a:lnTo>
                  <a:lnTo>
                    <a:pt x="9700" y="14274"/>
                  </a:lnTo>
                  <a:lnTo>
                    <a:pt x="9414" y="16157"/>
                  </a:ln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4" name="Figure"/>
            <p:cNvSpPr/>
            <p:nvPr/>
          </p:nvSpPr>
          <p:spPr>
            <a:xfrm>
              <a:off x="6148299" y="5263691"/>
              <a:ext cx="1389901" cy="226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0" fill="norm" stroke="1" extrusionOk="0">
                  <a:moveTo>
                    <a:pt x="18474" y="14"/>
                  </a:moveTo>
                  <a:lnTo>
                    <a:pt x="20497" y="1777"/>
                  </a:lnTo>
                  <a:lnTo>
                    <a:pt x="21600" y="7443"/>
                  </a:lnTo>
                  <a:lnTo>
                    <a:pt x="21542" y="17031"/>
                  </a:lnTo>
                  <a:lnTo>
                    <a:pt x="18737" y="17801"/>
                  </a:lnTo>
                  <a:lnTo>
                    <a:pt x="20450" y="19971"/>
                  </a:lnTo>
                  <a:lnTo>
                    <a:pt x="18496" y="21550"/>
                  </a:lnTo>
                  <a:lnTo>
                    <a:pt x="15013" y="20939"/>
                  </a:lnTo>
                  <a:lnTo>
                    <a:pt x="15142" y="17086"/>
                  </a:lnTo>
                  <a:lnTo>
                    <a:pt x="12346" y="17223"/>
                  </a:lnTo>
                  <a:lnTo>
                    <a:pt x="11159" y="15494"/>
                  </a:lnTo>
                  <a:lnTo>
                    <a:pt x="10979" y="7411"/>
                  </a:lnTo>
                  <a:lnTo>
                    <a:pt x="8618" y="13839"/>
                  </a:lnTo>
                  <a:lnTo>
                    <a:pt x="8613" y="15756"/>
                  </a:lnTo>
                  <a:lnTo>
                    <a:pt x="5248" y="18112"/>
                  </a:lnTo>
                  <a:lnTo>
                    <a:pt x="5256" y="20741"/>
                  </a:lnTo>
                  <a:lnTo>
                    <a:pt x="3067" y="21227"/>
                  </a:lnTo>
                  <a:lnTo>
                    <a:pt x="560" y="20603"/>
                  </a:lnTo>
                  <a:lnTo>
                    <a:pt x="1981" y="18071"/>
                  </a:lnTo>
                  <a:lnTo>
                    <a:pt x="0" y="17054"/>
                  </a:lnTo>
                  <a:lnTo>
                    <a:pt x="760" y="7735"/>
                  </a:lnTo>
                  <a:lnTo>
                    <a:pt x="2495" y="3092"/>
                  </a:lnTo>
                  <a:lnTo>
                    <a:pt x="10762" y="2952"/>
                  </a:lnTo>
                  <a:lnTo>
                    <a:pt x="16550" y="2529"/>
                  </a:lnTo>
                  <a:cubicBezTo>
                    <a:pt x="15611" y="1959"/>
                    <a:pt x="15583" y="1034"/>
                    <a:pt x="16486" y="443"/>
                  </a:cubicBezTo>
                  <a:cubicBezTo>
                    <a:pt x="16995" y="110"/>
                    <a:pt x="17737" y="-50"/>
                    <a:pt x="18474" y="14"/>
                  </a:cubicBez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5" name="Figure"/>
            <p:cNvSpPr/>
            <p:nvPr/>
          </p:nvSpPr>
          <p:spPr>
            <a:xfrm>
              <a:off x="7275909" y="4724262"/>
              <a:ext cx="254236" cy="686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432" fill="norm" stroke="1" extrusionOk="0">
                  <a:moveTo>
                    <a:pt x="21035" y="98"/>
                  </a:moveTo>
                  <a:cubicBezTo>
                    <a:pt x="21503" y="1921"/>
                    <a:pt x="21600" y="3754"/>
                    <a:pt x="21324" y="5582"/>
                  </a:cubicBezTo>
                  <a:cubicBezTo>
                    <a:pt x="21046" y="7426"/>
                    <a:pt x="20390" y="9259"/>
                    <a:pt x="19361" y="11066"/>
                  </a:cubicBezTo>
                  <a:lnTo>
                    <a:pt x="14071" y="15996"/>
                  </a:lnTo>
                  <a:lnTo>
                    <a:pt x="16236" y="21432"/>
                  </a:lnTo>
                  <a:lnTo>
                    <a:pt x="4719" y="16481"/>
                  </a:lnTo>
                  <a:lnTo>
                    <a:pt x="8712" y="14784"/>
                  </a:lnTo>
                  <a:lnTo>
                    <a:pt x="8119" y="8512"/>
                  </a:lnTo>
                  <a:lnTo>
                    <a:pt x="2360" y="6056"/>
                  </a:lnTo>
                  <a:lnTo>
                    <a:pt x="0" y="2580"/>
                  </a:lnTo>
                  <a:cubicBezTo>
                    <a:pt x="1939" y="1891"/>
                    <a:pt x="4167" y="1323"/>
                    <a:pt x="6598" y="897"/>
                  </a:cubicBezTo>
                  <a:cubicBezTo>
                    <a:pt x="11091" y="110"/>
                    <a:pt x="16115" y="-168"/>
                    <a:pt x="21035" y="98"/>
                  </a:cubicBez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6" name="Figure"/>
            <p:cNvSpPr/>
            <p:nvPr/>
          </p:nvSpPr>
          <p:spPr>
            <a:xfrm>
              <a:off x="6007503" y="3731681"/>
              <a:ext cx="1737451" cy="1894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1" fill="norm" stroke="1" extrusionOk="0">
                  <a:moveTo>
                    <a:pt x="14502" y="535"/>
                  </a:moveTo>
                  <a:cubicBezTo>
                    <a:pt x="16108" y="1171"/>
                    <a:pt x="17491" y="2198"/>
                    <a:pt x="18496" y="3502"/>
                  </a:cubicBezTo>
                  <a:cubicBezTo>
                    <a:pt x="19338" y="4595"/>
                    <a:pt x="19894" y="5836"/>
                    <a:pt x="20370" y="7082"/>
                  </a:cubicBezTo>
                  <a:cubicBezTo>
                    <a:pt x="20868" y="8390"/>
                    <a:pt x="21284" y="9725"/>
                    <a:pt x="21600" y="11091"/>
                  </a:cubicBezTo>
                  <a:cubicBezTo>
                    <a:pt x="21323" y="11336"/>
                    <a:pt x="20978" y="11509"/>
                    <a:pt x="20602" y="11593"/>
                  </a:cubicBezTo>
                  <a:cubicBezTo>
                    <a:pt x="19909" y="11747"/>
                    <a:pt x="19196" y="11585"/>
                    <a:pt x="18489" y="11522"/>
                  </a:cubicBezTo>
                  <a:cubicBezTo>
                    <a:pt x="17948" y="11474"/>
                    <a:pt x="17400" y="11484"/>
                    <a:pt x="16871" y="11600"/>
                  </a:cubicBezTo>
                  <a:cubicBezTo>
                    <a:pt x="16436" y="11695"/>
                    <a:pt x="16023" y="11859"/>
                    <a:pt x="15652" y="12085"/>
                  </a:cubicBezTo>
                  <a:lnTo>
                    <a:pt x="16003" y="13517"/>
                  </a:lnTo>
                  <a:lnTo>
                    <a:pt x="16952" y="14586"/>
                  </a:lnTo>
                  <a:cubicBezTo>
                    <a:pt x="17013" y="14944"/>
                    <a:pt x="17055" y="15303"/>
                    <a:pt x="17078" y="15664"/>
                  </a:cubicBezTo>
                  <a:cubicBezTo>
                    <a:pt x="17101" y="16023"/>
                    <a:pt x="17105" y="16382"/>
                    <a:pt x="17090" y="16742"/>
                  </a:cubicBezTo>
                  <a:lnTo>
                    <a:pt x="15722" y="17779"/>
                  </a:lnTo>
                  <a:lnTo>
                    <a:pt x="15647" y="20515"/>
                  </a:lnTo>
                  <a:cubicBezTo>
                    <a:pt x="13405" y="20663"/>
                    <a:pt x="11169" y="20873"/>
                    <a:pt x="8942" y="21146"/>
                  </a:cubicBezTo>
                  <a:cubicBezTo>
                    <a:pt x="7212" y="21357"/>
                    <a:pt x="5433" y="21600"/>
                    <a:pt x="3779" y="21080"/>
                  </a:cubicBezTo>
                  <a:cubicBezTo>
                    <a:pt x="3396" y="20960"/>
                    <a:pt x="3031" y="20801"/>
                    <a:pt x="2689" y="20605"/>
                  </a:cubicBezTo>
                  <a:cubicBezTo>
                    <a:pt x="2735" y="19772"/>
                    <a:pt x="2877" y="18947"/>
                    <a:pt x="3112" y="18141"/>
                  </a:cubicBezTo>
                  <a:cubicBezTo>
                    <a:pt x="3342" y="17350"/>
                    <a:pt x="3660" y="16582"/>
                    <a:pt x="4062" y="15850"/>
                  </a:cubicBezTo>
                  <a:cubicBezTo>
                    <a:pt x="4116" y="14969"/>
                    <a:pt x="4178" y="14089"/>
                    <a:pt x="4248" y="13209"/>
                  </a:cubicBezTo>
                  <a:cubicBezTo>
                    <a:pt x="4410" y="11186"/>
                    <a:pt x="4616" y="9166"/>
                    <a:pt x="4866" y="7150"/>
                  </a:cubicBezTo>
                  <a:cubicBezTo>
                    <a:pt x="4702" y="6932"/>
                    <a:pt x="4477" y="6761"/>
                    <a:pt x="4218" y="6652"/>
                  </a:cubicBezTo>
                  <a:cubicBezTo>
                    <a:pt x="3956" y="6542"/>
                    <a:pt x="3665" y="6498"/>
                    <a:pt x="3366" y="6479"/>
                  </a:cubicBezTo>
                  <a:cubicBezTo>
                    <a:pt x="3052" y="6460"/>
                    <a:pt x="2736" y="6467"/>
                    <a:pt x="2420" y="6467"/>
                  </a:cubicBezTo>
                  <a:cubicBezTo>
                    <a:pt x="2031" y="6467"/>
                    <a:pt x="1641" y="6457"/>
                    <a:pt x="1253" y="6435"/>
                  </a:cubicBezTo>
                  <a:cubicBezTo>
                    <a:pt x="984" y="6263"/>
                    <a:pt x="747" y="6055"/>
                    <a:pt x="548" y="5817"/>
                  </a:cubicBezTo>
                  <a:cubicBezTo>
                    <a:pt x="293" y="5512"/>
                    <a:pt x="107" y="5163"/>
                    <a:pt x="0" y="4792"/>
                  </a:cubicBezTo>
                  <a:cubicBezTo>
                    <a:pt x="634" y="4994"/>
                    <a:pt x="1321" y="5014"/>
                    <a:pt x="1968" y="4850"/>
                  </a:cubicBezTo>
                  <a:cubicBezTo>
                    <a:pt x="2349" y="4754"/>
                    <a:pt x="2708" y="4595"/>
                    <a:pt x="3027" y="4381"/>
                  </a:cubicBezTo>
                  <a:cubicBezTo>
                    <a:pt x="3019" y="3567"/>
                    <a:pt x="3315" y="2773"/>
                    <a:pt x="3866" y="2130"/>
                  </a:cubicBezTo>
                  <a:cubicBezTo>
                    <a:pt x="4369" y="1543"/>
                    <a:pt x="5060" y="1111"/>
                    <a:pt x="5843" y="895"/>
                  </a:cubicBezTo>
                  <a:lnTo>
                    <a:pt x="10049" y="0"/>
                  </a:lnTo>
                  <a:cubicBezTo>
                    <a:pt x="10698" y="390"/>
                    <a:pt x="11435" y="640"/>
                    <a:pt x="12206" y="733"/>
                  </a:cubicBezTo>
                  <a:cubicBezTo>
                    <a:pt x="12978" y="826"/>
                    <a:pt x="13763" y="758"/>
                    <a:pt x="14502" y="535"/>
                  </a:cubicBezTo>
                  <a:close/>
                </a:path>
              </a:pathLst>
            </a:custGeom>
            <a:blipFill rotWithShape="1">
              <a:blip r:embed="rId6"/>
              <a:srcRect l="0" t="0" r="0" b="0"/>
              <a:tile tx="0" ty="0" sx="100000" sy="100000" flip="none" algn="tl"/>
            </a:blip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7" name="Figure"/>
            <p:cNvSpPr/>
            <p:nvPr/>
          </p:nvSpPr>
          <p:spPr>
            <a:xfrm>
              <a:off x="8994165" y="2477837"/>
              <a:ext cx="2273457" cy="3299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7" fill="norm" stroke="1" extrusionOk="0">
                  <a:moveTo>
                    <a:pt x="14413" y="101"/>
                  </a:moveTo>
                  <a:lnTo>
                    <a:pt x="16624" y="0"/>
                  </a:lnTo>
                  <a:cubicBezTo>
                    <a:pt x="17119" y="282"/>
                    <a:pt x="17698" y="487"/>
                    <a:pt x="18320" y="599"/>
                  </a:cubicBezTo>
                  <a:cubicBezTo>
                    <a:pt x="18868" y="698"/>
                    <a:pt x="19438" y="722"/>
                    <a:pt x="19995" y="793"/>
                  </a:cubicBezTo>
                  <a:cubicBezTo>
                    <a:pt x="20548" y="864"/>
                    <a:pt x="21087" y="980"/>
                    <a:pt x="21600" y="1138"/>
                  </a:cubicBezTo>
                  <a:lnTo>
                    <a:pt x="20513" y="3236"/>
                  </a:lnTo>
                  <a:lnTo>
                    <a:pt x="18810" y="4971"/>
                  </a:lnTo>
                  <a:cubicBezTo>
                    <a:pt x="19237" y="6994"/>
                    <a:pt x="19553" y="9028"/>
                    <a:pt x="19758" y="11067"/>
                  </a:cubicBezTo>
                  <a:cubicBezTo>
                    <a:pt x="20101" y="14471"/>
                    <a:pt x="20134" y="17886"/>
                    <a:pt x="19859" y="21293"/>
                  </a:cubicBezTo>
                  <a:cubicBezTo>
                    <a:pt x="18582" y="21257"/>
                    <a:pt x="17304" y="21245"/>
                    <a:pt x="16026" y="21255"/>
                  </a:cubicBezTo>
                  <a:cubicBezTo>
                    <a:pt x="14837" y="21265"/>
                    <a:pt x="13649" y="21294"/>
                    <a:pt x="12463" y="21344"/>
                  </a:cubicBezTo>
                  <a:cubicBezTo>
                    <a:pt x="10752" y="21524"/>
                    <a:pt x="9022" y="21600"/>
                    <a:pt x="7292" y="21570"/>
                  </a:cubicBezTo>
                  <a:cubicBezTo>
                    <a:pt x="5347" y="21537"/>
                    <a:pt x="3411" y="21370"/>
                    <a:pt x="1514" y="21073"/>
                  </a:cubicBezTo>
                  <a:cubicBezTo>
                    <a:pt x="2594" y="19361"/>
                    <a:pt x="3417" y="17577"/>
                    <a:pt x="3973" y="15751"/>
                  </a:cubicBezTo>
                  <a:cubicBezTo>
                    <a:pt x="4437" y="14223"/>
                    <a:pt x="4712" y="12671"/>
                    <a:pt x="4794" y="11112"/>
                  </a:cubicBezTo>
                  <a:lnTo>
                    <a:pt x="5245" y="10223"/>
                  </a:lnTo>
                  <a:cubicBezTo>
                    <a:pt x="4958" y="10033"/>
                    <a:pt x="4670" y="9843"/>
                    <a:pt x="4383" y="9653"/>
                  </a:cubicBezTo>
                  <a:cubicBezTo>
                    <a:pt x="4095" y="9464"/>
                    <a:pt x="3808" y="9274"/>
                    <a:pt x="3520" y="9084"/>
                  </a:cubicBezTo>
                  <a:lnTo>
                    <a:pt x="3520" y="7692"/>
                  </a:lnTo>
                  <a:cubicBezTo>
                    <a:pt x="2839" y="7572"/>
                    <a:pt x="2192" y="7372"/>
                    <a:pt x="1609" y="7101"/>
                  </a:cubicBezTo>
                  <a:cubicBezTo>
                    <a:pt x="980" y="6810"/>
                    <a:pt x="435" y="6442"/>
                    <a:pt x="0" y="6014"/>
                  </a:cubicBezTo>
                  <a:lnTo>
                    <a:pt x="0" y="4343"/>
                  </a:lnTo>
                  <a:lnTo>
                    <a:pt x="4891" y="2361"/>
                  </a:lnTo>
                  <a:cubicBezTo>
                    <a:pt x="5784" y="3375"/>
                    <a:pt x="7380" y="3996"/>
                    <a:pt x="9103" y="4000"/>
                  </a:cubicBezTo>
                  <a:cubicBezTo>
                    <a:pt x="12181" y="4007"/>
                    <a:pt x="14622" y="2215"/>
                    <a:pt x="14413" y="101"/>
                  </a:cubicBezTo>
                  <a:close/>
                </a:path>
              </a:pathLst>
            </a:custGeom>
            <a:blipFill rotWithShape="1">
              <a:blip r:embed="rId7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8" name="Figure"/>
            <p:cNvSpPr/>
            <p:nvPr/>
          </p:nvSpPr>
          <p:spPr>
            <a:xfrm>
              <a:off x="9270536" y="854215"/>
              <a:ext cx="1590976" cy="2229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254" fill="norm" stroke="1" extrusionOk="0">
                  <a:moveTo>
                    <a:pt x="16966" y="15746"/>
                  </a:moveTo>
                  <a:cubicBezTo>
                    <a:pt x="17061" y="18378"/>
                    <a:pt x="14435" y="20671"/>
                    <a:pt x="10764" y="21162"/>
                  </a:cubicBezTo>
                  <a:cubicBezTo>
                    <a:pt x="8038" y="21527"/>
                    <a:pt x="5252" y="20784"/>
                    <a:pt x="3553" y="19238"/>
                  </a:cubicBezTo>
                  <a:cubicBezTo>
                    <a:pt x="4420" y="18756"/>
                    <a:pt x="5119" y="18140"/>
                    <a:pt x="5597" y="17437"/>
                  </a:cubicBezTo>
                  <a:cubicBezTo>
                    <a:pt x="6194" y="16559"/>
                    <a:pt x="6423" y="15578"/>
                    <a:pt x="6259" y="14612"/>
                  </a:cubicBezTo>
                  <a:lnTo>
                    <a:pt x="5488" y="14334"/>
                  </a:lnTo>
                  <a:cubicBezTo>
                    <a:pt x="5713" y="13883"/>
                    <a:pt x="5856" y="13414"/>
                    <a:pt x="5912" y="12939"/>
                  </a:cubicBezTo>
                  <a:cubicBezTo>
                    <a:pt x="5969" y="12449"/>
                    <a:pt x="5935" y="11956"/>
                    <a:pt x="5810" y="11473"/>
                  </a:cubicBezTo>
                  <a:cubicBezTo>
                    <a:pt x="4930" y="11684"/>
                    <a:pt x="3959" y="11581"/>
                    <a:pt x="3206" y="11198"/>
                  </a:cubicBezTo>
                  <a:cubicBezTo>
                    <a:pt x="2742" y="10963"/>
                    <a:pt x="2395" y="10635"/>
                    <a:pt x="1965" y="10374"/>
                  </a:cubicBezTo>
                  <a:cubicBezTo>
                    <a:pt x="1604" y="10156"/>
                    <a:pt x="1187" y="9987"/>
                    <a:pt x="736" y="9876"/>
                  </a:cubicBezTo>
                  <a:lnTo>
                    <a:pt x="0" y="7985"/>
                  </a:lnTo>
                  <a:lnTo>
                    <a:pt x="1560" y="5866"/>
                  </a:lnTo>
                  <a:lnTo>
                    <a:pt x="181" y="3926"/>
                  </a:lnTo>
                  <a:cubicBezTo>
                    <a:pt x="1304" y="2574"/>
                    <a:pt x="3231" y="1650"/>
                    <a:pt x="5428" y="1410"/>
                  </a:cubicBezTo>
                  <a:cubicBezTo>
                    <a:pt x="6682" y="1272"/>
                    <a:pt x="7966" y="1370"/>
                    <a:pt x="9150" y="1692"/>
                  </a:cubicBezTo>
                  <a:cubicBezTo>
                    <a:pt x="9092" y="1464"/>
                    <a:pt x="8983" y="1245"/>
                    <a:pt x="8836" y="1037"/>
                  </a:cubicBezTo>
                  <a:cubicBezTo>
                    <a:pt x="8562" y="649"/>
                    <a:pt x="8322" y="184"/>
                    <a:pt x="8845" y="26"/>
                  </a:cubicBezTo>
                  <a:cubicBezTo>
                    <a:pt x="9172" y="-73"/>
                    <a:pt x="9478" y="129"/>
                    <a:pt x="9723" y="321"/>
                  </a:cubicBezTo>
                  <a:cubicBezTo>
                    <a:pt x="10175" y="677"/>
                    <a:pt x="10699" y="986"/>
                    <a:pt x="11285" y="1238"/>
                  </a:cubicBezTo>
                  <a:cubicBezTo>
                    <a:pt x="11864" y="1122"/>
                    <a:pt x="12478" y="1126"/>
                    <a:pt x="13053" y="1249"/>
                  </a:cubicBezTo>
                  <a:cubicBezTo>
                    <a:pt x="13623" y="1370"/>
                    <a:pt x="14131" y="1603"/>
                    <a:pt x="14519" y="1920"/>
                  </a:cubicBezTo>
                  <a:cubicBezTo>
                    <a:pt x="16374" y="1655"/>
                    <a:pt x="18290" y="2097"/>
                    <a:pt x="19561" y="3084"/>
                  </a:cubicBezTo>
                  <a:cubicBezTo>
                    <a:pt x="20579" y="3874"/>
                    <a:pt x="21051" y="4915"/>
                    <a:pt x="21302" y="5966"/>
                  </a:cubicBezTo>
                  <a:cubicBezTo>
                    <a:pt x="21581" y="7137"/>
                    <a:pt x="21600" y="8332"/>
                    <a:pt x="21359" y="9507"/>
                  </a:cubicBezTo>
                  <a:cubicBezTo>
                    <a:pt x="20993" y="9905"/>
                    <a:pt x="20650" y="10313"/>
                    <a:pt x="20329" y="10729"/>
                  </a:cubicBezTo>
                  <a:cubicBezTo>
                    <a:pt x="19796" y="11423"/>
                    <a:pt x="19327" y="12141"/>
                    <a:pt x="18926" y="12878"/>
                  </a:cubicBezTo>
                  <a:lnTo>
                    <a:pt x="17451" y="13824"/>
                  </a:lnTo>
                  <a:lnTo>
                    <a:pt x="13919" y="13787"/>
                  </a:lnTo>
                  <a:cubicBezTo>
                    <a:pt x="13864" y="14250"/>
                    <a:pt x="14063" y="14709"/>
                    <a:pt x="14474" y="15072"/>
                  </a:cubicBezTo>
                  <a:cubicBezTo>
                    <a:pt x="15070" y="15598"/>
                    <a:pt x="16023" y="15856"/>
                    <a:pt x="16966" y="15746"/>
                  </a:cubicBez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442" name="Groupe"/>
            <p:cNvGrpSpPr/>
            <p:nvPr/>
          </p:nvGrpSpPr>
          <p:grpSpPr>
            <a:xfrm>
              <a:off x="11345214" y="2022559"/>
              <a:ext cx="1824627" cy="6506434"/>
              <a:chOff x="0" y="0"/>
              <a:chExt cx="1824625" cy="6506433"/>
            </a:xfrm>
          </p:grpSpPr>
          <p:sp>
            <p:nvSpPr>
              <p:cNvPr id="439" name="Figure"/>
              <p:cNvSpPr/>
              <p:nvPr/>
            </p:nvSpPr>
            <p:spPr>
              <a:xfrm>
                <a:off x="0" y="938494"/>
                <a:ext cx="1802362" cy="224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59" fill="norm" stroke="1" extrusionOk="0">
                    <a:moveTo>
                      <a:pt x="14228" y="1172"/>
                    </a:moveTo>
                    <a:cubicBezTo>
                      <a:pt x="15085" y="1605"/>
                      <a:pt x="15958" y="2017"/>
                      <a:pt x="16847" y="2407"/>
                    </a:cubicBezTo>
                    <a:cubicBezTo>
                      <a:pt x="17836" y="2841"/>
                      <a:pt x="18842" y="3247"/>
                      <a:pt x="19866" y="3626"/>
                    </a:cubicBezTo>
                    <a:cubicBezTo>
                      <a:pt x="20356" y="4802"/>
                      <a:pt x="20748" y="6002"/>
                      <a:pt x="21038" y="7220"/>
                    </a:cubicBezTo>
                    <a:cubicBezTo>
                      <a:pt x="21328" y="8437"/>
                      <a:pt x="21516" y="9669"/>
                      <a:pt x="21600" y="10906"/>
                    </a:cubicBezTo>
                    <a:cubicBezTo>
                      <a:pt x="20762" y="11052"/>
                      <a:pt x="19942" y="11257"/>
                      <a:pt x="19150" y="11520"/>
                    </a:cubicBezTo>
                    <a:cubicBezTo>
                      <a:pt x="18454" y="11751"/>
                      <a:pt x="17782" y="12025"/>
                      <a:pt x="17140" y="12341"/>
                    </a:cubicBezTo>
                    <a:lnTo>
                      <a:pt x="16791" y="10562"/>
                    </a:lnTo>
                    <a:lnTo>
                      <a:pt x="15504" y="11216"/>
                    </a:lnTo>
                    <a:lnTo>
                      <a:pt x="15747" y="14290"/>
                    </a:lnTo>
                    <a:cubicBezTo>
                      <a:pt x="16236" y="15030"/>
                      <a:pt x="16666" y="15794"/>
                      <a:pt x="17033" y="16578"/>
                    </a:cubicBezTo>
                    <a:cubicBezTo>
                      <a:pt x="17469" y="17508"/>
                      <a:pt x="17816" y="18464"/>
                      <a:pt x="18071" y="19436"/>
                    </a:cubicBezTo>
                    <a:lnTo>
                      <a:pt x="11842" y="20212"/>
                    </a:lnTo>
                    <a:lnTo>
                      <a:pt x="7513" y="21516"/>
                    </a:lnTo>
                    <a:cubicBezTo>
                      <a:pt x="6746" y="21600"/>
                      <a:pt x="5967" y="21561"/>
                      <a:pt x="5219" y="21400"/>
                    </a:cubicBezTo>
                    <a:cubicBezTo>
                      <a:pt x="4015" y="21142"/>
                      <a:pt x="2944" y="20583"/>
                      <a:pt x="2161" y="19806"/>
                    </a:cubicBezTo>
                    <a:cubicBezTo>
                      <a:pt x="2993" y="17563"/>
                      <a:pt x="3277" y="15213"/>
                      <a:pt x="2995" y="12884"/>
                    </a:cubicBezTo>
                    <a:cubicBezTo>
                      <a:pt x="2920" y="12266"/>
                      <a:pt x="2806" y="11652"/>
                      <a:pt x="2652" y="11043"/>
                    </a:cubicBezTo>
                    <a:lnTo>
                      <a:pt x="0" y="10098"/>
                    </a:lnTo>
                    <a:lnTo>
                      <a:pt x="817" y="1456"/>
                    </a:lnTo>
                    <a:cubicBezTo>
                      <a:pt x="1851" y="1074"/>
                      <a:pt x="2922" y="761"/>
                      <a:pt x="4020" y="520"/>
                    </a:cubicBezTo>
                    <a:cubicBezTo>
                      <a:pt x="5198" y="262"/>
                      <a:pt x="6402" y="88"/>
                      <a:pt x="7619" y="0"/>
                    </a:cubicBezTo>
                    <a:cubicBezTo>
                      <a:pt x="8001" y="997"/>
                      <a:pt x="8981" y="1773"/>
                      <a:pt x="10228" y="2067"/>
                    </a:cubicBezTo>
                    <a:cubicBezTo>
                      <a:pt x="11665" y="2406"/>
                      <a:pt x="13218" y="2059"/>
                      <a:pt x="14228" y="1172"/>
                    </a:cubicBezTo>
                    <a:close/>
                  </a:path>
                </a:pathLst>
              </a:custGeom>
              <a:blipFill rotWithShape="1">
                <a:blip r:embed="rId8"/>
                <a:srcRect l="0" t="0" r="0" b="0"/>
                <a:tile tx="0" ty="0" sx="100000" sy="100000" flip="none" algn="tl"/>
              </a:blip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40" name="Figure"/>
              <p:cNvSpPr/>
              <p:nvPr/>
            </p:nvSpPr>
            <p:spPr>
              <a:xfrm>
                <a:off x="654257" y="0"/>
                <a:ext cx="905450" cy="116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87" fill="norm" stroke="1" extrusionOk="0">
                    <a:moveTo>
                      <a:pt x="12254" y="18960"/>
                    </a:moveTo>
                    <a:lnTo>
                      <a:pt x="12575" y="17430"/>
                    </a:lnTo>
                    <a:lnTo>
                      <a:pt x="14406" y="16605"/>
                    </a:lnTo>
                    <a:cubicBezTo>
                      <a:pt x="14849" y="16104"/>
                      <a:pt x="15223" y="15572"/>
                      <a:pt x="15524" y="15015"/>
                    </a:cubicBezTo>
                    <a:cubicBezTo>
                      <a:pt x="15853" y="14408"/>
                      <a:pt x="16091" y="13776"/>
                      <a:pt x="16237" y="13129"/>
                    </a:cubicBezTo>
                    <a:cubicBezTo>
                      <a:pt x="16924" y="12741"/>
                      <a:pt x="17548" y="12294"/>
                      <a:pt x="18096" y="11796"/>
                    </a:cubicBezTo>
                    <a:cubicBezTo>
                      <a:pt x="18690" y="11257"/>
                      <a:pt x="19190" y="10664"/>
                      <a:pt x="19584" y="10030"/>
                    </a:cubicBezTo>
                    <a:lnTo>
                      <a:pt x="19666" y="7600"/>
                    </a:lnTo>
                    <a:lnTo>
                      <a:pt x="21600" y="5951"/>
                    </a:lnTo>
                    <a:lnTo>
                      <a:pt x="19555" y="5880"/>
                    </a:lnTo>
                    <a:lnTo>
                      <a:pt x="19592" y="3510"/>
                    </a:lnTo>
                    <a:cubicBezTo>
                      <a:pt x="18966" y="2801"/>
                      <a:pt x="18201" y="2168"/>
                      <a:pt x="17323" y="1631"/>
                    </a:cubicBezTo>
                    <a:cubicBezTo>
                      <a:pt x="16215" y="953"/>
                      <a:pt x="14942" y="438"/>
                      <a:pt x="13554" y="185"/>
                    </a:cubicBezTo>
                    <a:cubicBezTo>
                      <a:pt x="10506" y="-372"/>
                      <a:pt x="7295" y="354"/>
                      <a:pt x="5160" y="2082"/>
                    </a:cubicBezTo>
                    <a:lnTo>
                      <a:pt x="2508" y="4397"/>
                    </a:lnTo>
                    <a:lnTo>
                      <a:pt x="1758" y="6417"/>
                    </a:lnTo>
                    <a:cubicBezTo>
                      <a:pt x="1886" y="6703"/>
                      <a:pt x="2014" y="6989"/>
                      <a:pt x="2142" y="7276"/>
                    </a:cubicBezTo>
                    <a:cubicBezTo>
                      <a:pt x="2270" y="7562"/>
                      <a:pt x="2398" y="7848"/>
                      <a:pt x="2526" y="8134"/>
                    </a:cubicBezTo>
                    <a:lnTo>
                      <a:pt x="305" y="8358"/>
                    </a:lnTo>
                    <a:cubicBezTo>
                      <a:pt x="419" y="9043"/>
                      <a:pt x="469" y="9732"/>
                      <a:pt x="457" y="10421"/>
                    </a:cubicBezTo>
                    <a:cubicBezTo>
                      <a:pt x="446" y="11075"/>
                      <a:pt x="378" y="11727"/>
                      <a:pt x="254" y="12374"/>
                    </a:cubicBezTo>
                    <a:cubicBezTo>
                      <a:pt x="608" y="12586"/>
                      <a:pt x="958" y="12802"/>
                      <a:pt x="1304" y="13022"/>
                    </a:cubicBezTo>
                    <a:cubicBezTo>
                      <a:pt x="1551" y="13179"/>
                      <a:pt x="1796" y="13339"/>
                      <a:pt x="2039" y="13500"/>
                    </a:cubicBezTo>
                    <a:lnTo>
                      <a:pt x="0" y="16715"/>
                    </a:lnTo>
                    <a:cubicBezTo>
                      <a:pt x="550" y="18676"/>
                      <a:pt x="2534" y="20231"/>
                      <a:pt x="5116" y="20724"/>
                    </a:cubicBezTo>
                    <a:cubicBezTo>
                      <a:pt x="7749" y="21228"/>
                      <a:pt x="10531" y="20540"/>
                      <a:pt x="12254" y="18960"/>
                    </a:cubicBezTo>
                    <a:close/>
                  </a:path>
                </a:pathLst>
              </a:cu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41" name="Figure"/>
              <p:cNvSpPr/>
              <p:nvPr/>
            </p:nvSpPr>
            <p:spPr>
              <a:xfrm>
                <a:off x="68301" y="2098767"/>
                <a:ext cx="1756325" cy="4407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7" fill="norm" stroke="1" extrusionOk="0">
                    <a:moveTo>
                      <a:pt x="21118" y="0"/>
                    </a:moveTo>
                    <a:cubicBezTo>
                      <a:pt x="21209" y="760"/>
                      <a:pt x="21216" y="1522"/>
                      <a:pt x="21137" y="2283"/>
                    </a:cubicBezTo>
                    <a:cubicBezTo>
                      <a:pt x="21061" y="3020"/>
                      <a:pt x="20904" y="3756"/>
                      <a:pt x="20668" y="4488"/>
                    </a:cubicBezTo>
                    <a:cubicBezTo>
                      <a:pt x="20619" y="4848"/>
                      <a:pt x="20515" y="5207"/>
                      <a:pt x="20355" y="5563"/>
                    </a:cubicBezTo>
                    <a:cubicBezTo>
                      <a:pt x="20204" y="5898"/>
                      <a:pt x="20004" y="6230"/>
                      <a:pt x="19756" y="6557"/>
                    </a:cubicBezTo>
                    <a:cubicBezTo>
                      <a:pt x="19652" y="6746"/>
                      <a:pt x="19491" y="6929"/>
                      <a:pt x="19275" y="7103"/>
                    </a:cubicBezTo>
                    <a:cubicBezTo>
                      <a:pt x="19086" y="7256"/>
                      <a:pt x="18856" y="7400"/>
                      <a:pt x="18589" y="7534"/>
                    </a:cubicBezTo>
                    <a:cubicBezTo>
                      <a:pt x="18552" y="7718"/>
                      <a:pt x="18463" y="7901"/>
                      <a:pt x="18323" y="8078"/>
                    </a:cubicBezTo>
                    <a:cubicBezTo>
                      <a:pt x="18194" y="8241"/>
                      <a:pt x="18023" y="8399"/>
                      <a:pt x="17812" y="8549"/>
                    </a:cubicBezTo>
                    <a:lnTo>
                      <a:pt x="16765" y="8781"/>
                    </a:lnTo>
                    <a:lnTo>
                      <a:pt x="16774" y="9628"/>
                    </a:lnTo>
                    <a:lnTo>
                      <a:pt x="16290" y="10001"/>
                    </a:lnTo>
                    <a:lnTo>
                      <a:pt x="16234" y="11605"/>
                    </a:lnTo>
                    <a:lnTo>
                      <a:pt x="15495" y="11801"/>
                    </a:lnTo>
                    <a:lnTo>
                      <a:pt x="14998" y="13608"/>
                    </a:lnTo>
                    <a:cubicBezTo>
                      <a:pt x="15588" y="13711"/>
                      <a:pt x="16137" y="13846"/>
                      <a:pt x="16630" y="14011"/>
                    </a:cubicBezTo>
                    <a:cubicBezTo>
                      <a:pt x="17044" y="14149"/>
                      <a:pt x="17416" y="14306"/>
                      <a:pt x="17736" y="14480"/>
                    </a:cubicBezTo>
                    <a:cubicBezTo>
                      <a:pt x="18258" y="14500"/>
                      <a:pt x="18783" y="14512"/>
                      <a:pt x="19308" y="14516"/>
                    </a:cubicBezTo>
                    <a:cubicBezTo>
                      <a:pt x="19833" y="14520"/>
                      <a:pt x="20357" y="14516"/>
                      <a:pt x="20881" y="14503"/>
                    </a:cubicBezTo>
                    <a:lnTo>
                      <a:pt x="21191" y="14796"/>
                    </a:lnTo>
                    <a:lnTo>
                      <a:pt x="21600" y="14795"/>
                    </a:lnTo>
                    <a:lnTo>
                      <a:pt x="21114" y="16094"/>
                    </a:lnTo>
                    <a:lnTo>
                      <a:pt x="20681" y="16092"/>
                    </a:lnTo>
                    <a:lnTo>
                      <a:pt x="21102" y="17937"/>
                    </a:lnTo>
                    <a:cubicBezTo>
                      <a:pt x="20764" y="18054"/>
                      <a:pt x="20527" y="18210"/>
                      <a:pt x="20424" y="18383"/>
                    </a:cubicBezTo>
                    <a:cubicBezTo>
                      <a:pt x="20345" y="18514"/>
                      <a:pt x="20347" y="18651"/>
                      <a:pt x="20429" y="18782"/>
                    </a:cubicBezTo>
                    <a:lnTo>
                      <a:pt x="19901" y="18984"/>
                    </a:lnTo>
                    <a:cubicBezTo>
                      <a:pt x="19416" y="19185"/>
                      <a:pt x="18675" y="19248"/>
                      <a:pt x="18026" y="19145"/>
                    </a:cubicBezTo>
                    <a:cubicBezTo>
                      <a:pt x="17437" y="19051"/>
                      <a:pt x="17028" y="18835"/>
                      <a:pt x="16964" y="18584"/>
                    </a:cubicBezTo>
                    <a:lnTo>
                      <a:pt x="17569" y="17383"/>
                    </a:lnTo>
                    <a:cubicBezTo>
                      <a:pt x="17062" y="17229"/>
                      <a:pt x="16635" y="17037"/>
                      <a:pt x="16312" y="16818"/>
                    </a:cubicBezTo>
                    <a:cubicBezTo>
                      <a:pt x="16143" y="16703"/>
                      <a:pt x="16005" y="16582"/>
                      <a:pt x="15847" y="16466"/>
                    </a:cubicBezTo>
                    <a:cubicBezTo>
                      <a:pt x="15645" y="16315"/>
                      <a:pt x="15411" y="16172"/>
                      <a:pt x="15148" y="16037"/>
                    </a:cubicBezTo>
                    <a:cubicBezTo>
                      <a:pt x="14944" y="16210"/>
                      <a:pt x="14676" y="16370"/>
                      <a:pt x="14354" y="16512"/>
                    </a:cubicBezTo>
                    <a:cubicBezTo>
                      <a:pt x="14084" y="16631"/>
                      <a:pt x="13778" y="16737"/>
                      <a:pt x="13442" y="16826"/>
                    </a:cubicBezTo>
                    <a:lnTo>
                      <a:pt x="13647" y="17454"/>
                    </a:lnTo>
                    <a:lnTo>
                      <a:pt x="14621" y="17529"/>
                    </a:lnTo>
                    <a:lnTo>
                      <a:pt x="14846" y="18214"/>
                    </a:lnTo>
                    <a:lnTo>
                      <a:pt x="13450" y="18852"/>
                    </a:lnTo>
                    <a:lnTo>
                      <a:pt x="13772" y="19431"/>
                    </a:lnTo>
                    <a:lnTo>
                      <a:pt x="15012" y="19958"/>
                    </a:lnTo>
                    <a:lnTo>
                      <a:pt x="15573" y="21073"/>
                    </a:lnTo>
                    <a:cubicBezTo>
                      <a:pt x="14929" y="21349"/>
                      <a:pt x="14054" y="21522"/>
                      <a:pt x="13113" y="21559"/>
                    </a:cubicBezTo>
                    <a:cubicBezTo>
                      <a:pt x="12088" y="21600"/>
                      <a:pt x="11064" y="21478"/>
                      <a:pt x="10265" y="21219"/>
                    </a:cubicBezTo>
                    <a:lnTo>
                      <a:pt x="10271" y="20101"/>
                    </a:lnTo>
                    <a:lnTo>
                      <a:pt x="9661" y="19741"/>
                    </a:lnTo>
                    <a:lnTo>
                      <a:pt x="9729" y="19006"/>
                    </a:lnTo>
                    <a:lnTo>
                      <a:pt x="8805" y="18913"/>
                    </a:lnTo>
                    <a:lnTo>
                      <a:pt x="8835" y="17547"/>
                    </a:lnTo>
                    <a:lnTo>
                      <a:pt x="8027" y="17194"/>
                    </a:lnTo>
                    <a:lnTo>
                      <a:pt x="7958" y="16434"/>
                    </a:lnTo>
                    <a:lnTo>
                      <a:pt x="9036" y="15901"/>
                    </a:lnTo>
                    <a:lnTo>
                      <a:pt x="9257" y="15143"/>
                    </a:lnTo>
                    <a:cubicBezTo>
                      <a:pt x="8118" y="14655"/>
                      <a:pt x="6934" y="14184"/>
                      <a:pt x="5708" y="13731"/>
                    </a:cubicBezTo>
                    <a:cubicBezTo>
                      <a:pt x="4463" y="13272"/>
                      <a:pt x="3176" y="12831"/>
                      <a:pt x="1848" y="12409"/>
                    </a:cubicBezTo>
                    <a:cubicBezTo>
                      <a:pt x="1814" y="11667"/>
                      <a:pt x="1820" y="10924"/>
                      <a:pt x="1866" y="10182"/>
                    </a:cubicBezTo>
                    <a:cubicBezTo>
                      <a:pt x="1911" y="9464"/>
                      <a:pt x="1993" y="8748"/>
                      <a:pt x="2112" y="8032"/>
                    </a:cubicBezTo>
                    <a:lnTo>
                      <a:pt x="0" y="6153"/>
                    </a:lnTo>
                    <a:lnTo>
                      <a:pt x="1349" y="4434"/>
                    </a:lnTo>
                    <a:cubicBezTo>
                      <a:pt x="1825" y="4651"/>
                      <a:pt x="2383" y="4836"/>
                      <a:pt x="3002" y="4985"/>
                    </a:cubicBezTo>
                    <a:cubicBezTo>
                      <a:pt x="3837" y="5185"/>
                      <a:pt x="4767" y="5313"/>
                      <a:pt x="5734" y="5362"/>
                    </a:cubicBezTo>
                    <a:cubicBezTo>
                      <a:pt x="6621" y="5241"/>
                      <a:pt x="7509" y="5123"/>
                      <a:pt x="8400" y="5007"/>
                    </a:cubicBezTo>
                    <a:cubicBezTo>
                      <a:pt x="9381" y="4880"/>
                      <a:pt x="10365" y="4756"/>
                      <a:pt x="11361" y="4648"/>
                    </a:cubicBezTo>
                    <a:cubicBezTo>
                      <a:pt x="13459" y="4422"/>
                      <a:pt x="15606" y="4272"/>
                      <a:pt x="17773" y="4201"/>
                    </a:cubicBezTo>
                    <a:lnTo>
                      <a:pt x="17134" y="2637"/>
                    </a:lnTo>
                    <a:lnTo>
                      <a:pt x="17099" y="556"/>
                    </a:lnTo>
                    <a:cubicBezTo>
                      <a:pt x="17729" y="398"/>
                      <a:pt x="18404" y="270"/>
                      <a:pt x="19109" y="176"/>
                    </a:cubicBezTo>
                    <a:cubicBezTo>
                      <a:pt x="19760" y="88"/>
                      <a:pt x="20434" y="29"/>
                      <a:pt x="21118" y="0"/>
                    </a:cubicBezTo>
                    <a:close/>
                  </a:path>
                </a:pathLst>
              </a:cu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</p:grpSp>
        <p:sp>
          <p:nvSpPr>
            <p:cNvPr id="443" name="Figure"/>
            <p:cNvSpPr/>
            <p:nvPr/>
          </p:nvSpPr>
          <p:spPr>
            <a:xfrm>
              <a:off x="8849749" y="2720197"/>
              <a:ext cx="2797344" cy="707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600" fill="norm" stroke="1" extrusionOk="0">
                  <a:moveTo>
                    <a:pt x="16350" y="1558"/>
                  </a:moveTo>
                  <a:lnTo>
                    <a:pt x="18693" y="0"/>
                  </a:lnTo>
                  <a:lnTo>
                    <a:pt x="19950" y="1476"/>
                  </a:lnTo>
                  <a:lnTo>
                    <a:pt x="19957" y="4250"/>
                  </a:lnTo>
                  <a:lnTo>
                    <a:pt x="20163" y="6566"/>
                  </a:lnTo>
                  <a:lnTo>
                    <a:pt x="19237" y="7881"/>
                  </a:lnTo>
                  <a:lnTo>
                    <a:pt x="18870" y="8929"/>
                  </a:lnTo>
                  <a:lnTo>
                    <a:pt x="18870" y="10305"/>
                  </a:lnTo>
                  <a:cubicBezTo>
                    <a:pt x="19219" y="10721"/>
                    <a:pt x="19472" y="11150"/>
                    <a:pt x="19626" y="11585"/>
                  </a:cubicBezTo>
                  <a:cubicBezTo>
                    <a:pt x="19776" y="12008"/>
                    <a:pt x="19832" y="12437"/>
                    <a:pt x="19793" y="12865"/>
                  </a:cubicBezTo>
                  <a:cubicBezTo>
                    <a:pt x="20230" y="13486"/>
                    <a:pt x="20556" y="14118"/>
                    <a:pt x="20770" y="14757"/>
                  </a:cubicBezTo>
                  <a:cubicBezTo>
                    <a:pt x="20986" y="15404"/>
                    <a:pt x="21086" y="16056"/>
                    <a:pt x="21068" y="16709"/>
                  </a:cubicBezTo>
                  <a:lnTo>
                    <a:pt x="20660" y="17345"/>
                  </a:lnTo>
                  <a:lnTo>
                    <a:pt x="21278" y="17415"/>
                  </a:lnTo>
                  <a:lnTo>
                    <a:pt x="20835" y="17709"/>
                  </a:lnTo>
                  <a:cubicBezTo>
                    <a:pt x="20946" y="18221"/>
                    <a:pt x="20972" y="18735"/>
                    <a:pt x="20912" y="19247"/>
                  </a:cubicBezTo>
                  <a:cubicBezTo>
                    <a:pt x="20863" y="19676"/>
                    <a:pt x="20754" y="20102"/>
                    <a:pt x="20586" y="20526"/>
                  </a:cubicBezTo>
                  <a:cubicBezTo>
                    <a:pt x="21015" y="20627"/>
                    <a:pt x="21331" y="20789"/>
                    <a:pt x="21468" y="20979"/>
                  </a:cubicBezTo>
                  <a:cubicBezTo>
                    <a:pt x="21600" y="21163"/>
                    <a:pt x="21555" y="21360"/>
                    <a:pt x="21342" y="21531"/>
                  </a:cubicBezTo>
                  <a:lnTo>
                    <a:pt x="15589" y="21600"/>
                  </a:lnTo>
                  <a:lnTo>
                    <a:pt x="15741" y="21208"/>
                  </a:lnTo>
                  <a:lnTo>
                    <a:pt x="16706" y="20932"/>
                  </a:lnTo>
                  <a:cubicBezTo>
                    <a:pt x="16049" y="20332"/>
                    <a:pt x="15670" y="19690"/>
                    <a:pt x="15587" y="19037"/>
                  </a:cubicBezTo>
                  <a:cubicBezTo>
                    <a:pt x="15546" y="18705"/>
                    <a:pt x="15581" y="18373"/>
                    <a:pt x="15613" y="18042"/>
                  </a:cubicBezTo>
                  <a:cubicBezTo>
                    <a:pt x="15653" y="17626"/>
                    <a:pt x="15690" y="17209"/>
                    <a:pt x="15721" y="16791"/>
                  </a:cubicBezTo>
                  <a:lnTo>
                    <a:pt x="14975" y="16331"/>
                  </a:lnTo>
                  <a:cubicBezTo>
                    <a:pt x="14514" y="15469"/>
                    <a:pt x="13929" y="14618"/>
                    <a:pt x="13221" y="13782"/>
                  </a:cubicBezTo>
                  <a:cubicBezTo>
                    <a:pt x="12485" y="12912"/>
                    <a:pt x="11618" y="12061"/>
                    <a:pt x="10624" y="11233"/>
                  </a:cubicBezTo>
                  <a:cubicBezTo>
                    <a:pt x="10322" y="12369"/>
                    <a:pt x="9936" y="13501"/>
                    <a:pt x="9466" y="14628"/>
                  </a:cubicBezTo>
                  <a:cubicBezTo>
                    <a:pt x="9226" y="15203"/>
                    <a:pt x="8965" y="15777"/>
                    <a:pt x="8682" y="16349"/>
                  </a:cubicBezTo>
                  <a:lnTo>
                    <a:pt x="8769" y="19088"/>
                  </a:lnTo>
                  <a:lnTo>
                    <a:pt x="8550" y="20481"/>
                  </a:lnTo>
                  <a:lnTo>
                    <a:pt x="8389" y="20869"/>
                  </a:lnTo>
                  <a:cubicBezTo>
                    <a:pt x="8638" y="20832"/>
                    <a:pt x="8910" y="20825"/>
                    <a:pt x="9168" y="20849"/>
                  </a:cubicBezTo>
                  <a:cubicBezTo>
                    <a:pt x="9482" y="20879"/>
                    <a:pt x="9759" y="20952"/>
                    <a:pt x="9947" y="21056"/>
                  </a:cubicBezTo>
                  <a:lnTo>
                    <a:pt x="9003" y="21357"/>
                  </a:lnTo>
                  <a:lnTo>
                    <a:pt x="9443" y="21580"/>
                  </a:lnTo>
                  <a:lnTo>
                    <a:pt x="5258" y="21564"/>
                  </a:lnTo>
                  <a:lnTo>
                    <a:pt x="4316" y="21003"/>
                  </a:lnTo>
                  <a:cubicBezTo>
                    <a:pt x="4358" y="20700"/>
                    <a:pt x="4367" y="20396"/>
                    <a:pt x="4341" y="20092"/>
                  </a:cubicBezTo>
                  <a:cubicBezTo>
                    <a:pt x="4312" y="19743"/>
                    <a:pt x="4238" y="19396"/>
                    <a:pt x="4119" y="19051"/>
                  </a:cubicBezTo>
                  <a:lnTo>
                    <a:pt x="3527" y="18161"/>
                  </a:lnTo>
                  <a:cubicBezTo>
                    <a:pt x="3708" y="17384"/>
                    <a:pt x="3869" y="16606"/>
                    <a:pt x="4008" y="15827"/>
                  </a:cubicBezTo>
                  <a:cubicBezTo>
                    <a:pt x="4079" y="15431"/>
                    <a:pt x="4144" y="15035"/>
                    <a:pt x="4204" y="14639"/>
                  </a:cubicBezTo>
                  <a:lnTo>
                    <a:pt x="3729" y="12750"/>
                  </a:lnTo>
                  <a:cubicBezTo>
                    <a:pt x="3334" y="12666"/>
                    <a:pt x="2996" y="12546"/>
                    <a:pt x="2743" y="12400"/>
                  </a:cubicBezTo>
                  <a:cubicBezTo>
                    <a:pt x="2384" y="12193"/>
                    <a:pt x="2212" y="11944"/>
                    <a:pt x="2253" y="11694"/>
                  </a:cubicBezTo>
                  <a:cubicBezTo>
                    <a:pt x="2048" y="11758"/>
                    <a:pt x="1883" y="11841"/>
                    <a:pt x="1771" y="11935"/>
                  </a:cubicBezTo>
                  <a:cubicBezTo>
                    <a:pt x="1613" y="12067"/>
                    <a:pt x="1564" y="12215"/>
                    <a:pt x="1632" y="12358"/>
                  </a:cubicBezTo>
                  <a:cubicBezTo>
                    <a:pt x="1854" y="12479"/>
                    <a:pt x="2102" y="12592"/>
                    <a:pt x="2372" y="12696"/>
                  </a:cubicBezTo>
                  <a:cubicBezTo>
                    <a:pt x="2653" y="12805"/>
                    <a:pt x="2957" y="12903"/>
                    <a:pt x="3281" y="12990"/>
                  </a:cubicBezTo>
                  <a:lnTo>
                    <a:pt x="3077" y="13304"/>
                  </a:lnTo>
                  <a:cubicBezTo>
                    <a:pt x="2686" y="13312"/>
                    <a:pt x="2296" y="13289"/>
                    <a:pt x="1929" y="13235"/>
                  </a:cubicBezTo>
                  <a:cubicBezTo>
                    <a:pt x="1541" y="13178"/>
                    <a:pt x="1189" y="13089"/>
                    <a:pt x="896" y="12974"/>
                  </a:cubicBezTo>
                  <a:lnTo>
                    <a:pt x="0" y="11952"/>
                  </a:lnTo>
                  <a:cubicBezTo>
                    <a:pt x="135" y="11061"/>
                    <a:pt x="202" y="10170"/>
                    <a:pt x="202" y="9280"/>
                  </a:cubicBezTo>
                  <a:cubicBezTo>
                    <a:pt x="203" y="8393"/>
                    <a:pt x="136" y="7501"/>
                    <a:pt x="512" y="6623"/>
                  </a:cubicBezTo>
                  <a:cubicBezTo>
                    <a:pt x="697" y="6190"/>
                    <a:pt x="988" y="5765"/>
                    <a:pt x="1136" y="5330"/>
                  </a:cubicBezTo>
                  <a:cubicBezTo>
                    <a:pt x="1288" y="4881"/>
                    <a:pt x="1286" y="4427"/>
                    <a:pt x="1129" y="3978"/>
                  </a:cubicBezTo>
                  <a:lnTo>
                    <a:pt x="1182" y="2156"/>
                  </a:lnTo>
                  <a:cubicBezTo>
                    <a:pt x="1610" y="2295"/>
                    <a:pt x="2057" y="2425"/>
                    <a:pt x="2520" y="2546"/>
                  </a:cubicBezTo>
                  <a:cubicBezTo>
                    <a:pt x="2968" y="2662"/>
                    <a:pt x="3431" y="2768"/>
                    <a:pt x="3907" y="2865"/>
                  </a:cubicBezTo>
                  <a:lnTo>
                    <a:pt x="4038" y="3548"/>
                  </a:lnTo>
                  <a:lnTo>
                    <a:pt x="5387" y="3975"/>
                  </a:lnTo>
                  <a:lnTo>
                    <a:pt x="4947" y="4495"/>
                  </a:lnTo>
                  <a:cubicBezTo>
                    <a:pt x="4949" y="5187"/>
                    <a:pt x="4789" y="5878"/>
                    <a:pt x="4468" y="6559"/>
                  </a:cubicBezTo>
                  <a:cubicBezTo>
                    <a:pt x="4057" y="7429"/>
                    <a:pt x="3387" y="8276"/>
                    <a:pt x="2470" y="9083"/>
                  </a:cubicBezTo>
                  <a:cubicBezTo>
                    <a:pt x="3554" y="9206"/>
                    <a:pt x="4665" y="9287"/>
                    <a:pt x="5789" y="9325"/>
                  </a:cubicBezTo>
                  <a:cubicBezTo>
                    <a:pt x="7511" y="9382"/>
                    <a:pt x="9246" y="9339"/>
                    <a:pt x="10936" y="9195"/>
                  </a:cubicBezTo>
                  <a:lnTo>
                    <a:pt x="16975" y="9159"/>
                  </a:lnTo>
                  <a:lnTo>
                    <a:pt x="17055" y="4768"/>
                  </a:lnTo>
                  <a:lnTo>
                    <a:pt x="16350" y="1558"/>
                  </a:ln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447" name="Groupe"/>
          <p:cNvGrpSpPr/>
          <p:nvPr/>
        </p:nvGrpSpPr>
        <p:grpSpPr>
          <a:xfrm>
            <a:off x="4380636" y="5187267"/>
            <a:ext cx="5683342" cy="5638637"/>
            <a:chOff x="-1436425" y="-3649113"/>
            <a:chExt cx="5683340" cy="5638636"/>
          </a:xfrm>
        </p:grpSpPr>
        <p:sp>
          <p:nvSpPr>
            <p:cNvPr id="445" name="Ligne"/>
            <p:cNvSpPr/>
            <p:nvPr/>
          </p:nvSpPr>
          <p:spPr>
            <a:xfrm flipV="1">
              <a:off x="2000020" y="-3068899"/>
              <a:ext cx="2246896" cy="113557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446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1121" t="0" r="32852" b="0"/>
            <a:stretch>
              <a:fillRect/>
            </a:stretch>
          </p:blipFill>
          <p:spPr>
            <a:xfrm>
              <a:off x="-1436426" y="-3649114"/>
              <a:ext cx="3460278" cy="563863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450" name="Groupe"/>
          <p:cNvGrpSpPr/>
          <p:nvPr/>
        </p:nvGrpSpPr>
        <p:grpSpPr>
          <a:xfrm>
            <a:off x="18802540" y="6076752"/>
            <a:ext cx="3808599" cy="3748226"/>
            <a:chOff x="0" y="-1299587"/>
            <a:chExt cx="3808597" cy="3748225"/>
          </a:xfrm>
        </p:grpSpPr>
        <p:sp>
          <p:nvSpPr>
            <p:cNvPr id="448" name="Ligne"/>
            <p:cNvSpPr/>
            <p:nvPr/>
          </p:nvSpPr>
          <p:spPr>
            <a:xfrm>
              <a:off x="740269" y="-1299588"/>
              <a:ext cx="1785929" cy="105071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449" name="droppedImage.png" descr="droppedImage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-280857"/>
              <a:ext cx="3808598" cy="2729496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453" name="Groupe"/>
          <p:cNvGrpSpPr/>
          <p:nvPr/>
        </p:nvGrpSpPr>
        <p:grpSpPr>
          <a:xfrm flipH="1">
            <a:off x="17088500" y="389712"/>
            <a:ext cx="2592192" cy="3752863"/>
            <a:chOff x="-341737" y="-583201"/>
            <a:chExt cx="2592191" cy="3752862"/>
          </a:xfrm>
        </p:grpSpPr>
        <p:sp>
          <p:nvSpPr>
            <p:cNvPr id="451" name="Ligne"/>
            <p:cNvSpPr/>
            <p:nvPr/>
          </p:nvSpPr>
          <p:spPr>
            <a:xfrm>
              <a:off x="1012697" y="2428311"/>
              <a:ext cx="963374" cy="7413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452" name="droppedImage.png" descr="droppedImage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>
              <a:off x="-341738" y="-583202"/>
              <a:ext cx="2592193" cy="313341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456" name="Groupe"/>
          <p:cNvGrpSpPr/>
          <p:nvPr/>
        </p:nvGrpSpPr>
        <p:grpSpPr>
          <a:xfrm>
            <a:off x="10526083" y="766088"/>
            <a:ext cx="2794001" cy="4835278"/>
            <a:chOff x="-235063" y="-1477539"/>
            <a:chExt cx="2794000" cy="4835276"/>
          </a:xfrm>
        </p:grpSpPr>
        <p:sp>
          <p:nvSpPr>
            <p:cNvPr id="454" name="Ligne"/>
            <p:cNvSpPr/>
            <p:nvPr/>
          </p:nvSpPr>
          <p:spPr>
            <a:xfrm>
              <a:off x="418334" y="933155"/>
              <a:ext cx="1606310" cy="242458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455" name="droppedImage.png" descr="droppedImage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0"/>
            <a:stretch>
              <a:fillRect/>
            </a:stretch>
          </p:blipFill>
          <p:spPr>
            <a:xfrm>
              <a:off x="-235064" y="-1477540"/>
              <a:ext cx="2794001" cy="2794001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459" name="Groupe"/>
          <p:cNvGrpSpPr/>
          <p:nvPr/>
        </p:nvGrpSpPr>
        <p:grpSpPr>
          <a:xfrm>
            <a:off x="8823041" y="1065054"/>
            <a:ext cx="1524001" cy="3197136"/>
            <a:chOff x="0" y="0"/>
            <a:chExt cx="1524000" cy="3197135"/>
          </a:xfrm>
        </p:grpSpPr>
        <p:pic>
          <p:nvPicPr>
            <p:cNvPr id="457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524000" cy="15240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  <p:pic>
          <p:nvPicPr>
            <p:cNvPr id="458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1673135"/>
              <a:ext cx="1524000" cy="1524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</p:grpSp>
      <p:sp>
        <p:nvSpPr>
          <p:cNvPr id="460" name="Ibraim"/>
          <p:cNvSpPr txBox="1"/>
          <p:nvPr/>
        </p:nvSpPr>
        <p:spPr>
          <a:xfrm>
            <a:off x="8258558" y="9769566"/>
            <a:ext cx="1669772" cy="762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100">
                <a:solidFill>
                  <a:srgbClr val="E6A542"/>
                </a:solidFill>
              </a:defRPr>
            </a:lvl1pPr>
          </a:lstStyle>
          <a:p>
            <a:pPr/>
            <a:r>
              <a:t>Ibraim</a:t>
            </a:r>
          </a:p>
        </p:txBody>
      </p:sp>
      <p:sp>
        <p:nvSpPr>
          <p:cNvPr id="461" name="Kevin"/>
          <p:cNvSpPr txBox="1"/>
          <p:nvPr/>
        </p:nvSpPr>
        <p:spPr>
          <a:xfrm>
            <a:off x="18220896" y="4367517"/>
            <a:ext cx="1169354" cy="61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100">
                <a:solidFill>
                  <a:srgbClr val="E45454"/>
                </a:solidFill>
              </a:defRPr>
            </a:lvl1pPr>
          </a:lstStyle>
          <a:p>
            <a:pPr/>
            <a:r>
              <a:t>Kevin</a:t>
            </a:r>
          </a:p>
        </p:txBody>
      </p:sp>
      <p:grpSp>
        <p:nvGrpSpPr>
          <p:cNvPr id="466" name="Groupe"/>
          <p:cNvGrpSpPr/>
          <p:nvPr/>
        </p:nvGrpSpPr>
        <p:grpSpPr>
          <a:xfrm>
            <a:off x="3778401" y="4416190"/>
            <a:ext cx="1614998" cy="3298282"/>
            <a:chOff x="-27497" y="-102624"/>
            <a:chExt cx="1614997" cy="3298281"/>
          </a:xfrm>
        </p:grpSpPr>
        <p:grpSp>
          <p:nvGrpSpPr>
            <p:cNvPr id="464" name="Groupe"/>
            <p:cNvGrpSpPr/>
            <p:nvPr/>
          </p:nvGrpSpPr>
          <p:grpSpPr>
            <a:xfrm>
              <a:off x="0" y="1671657"/>
              <a:ext cx="1524000" cy="1524001"/>
              <a:chOff x="0" y="0"/>
              <a:chExt cx="1524000" cy="1524000"/>
            </a:xfrm>
          </p:grpSpPr>
          <p:sp>
            <p:nvSpPr>
              <p:cNvPr id="462" name="Rectangle aux angles arrondis"/>
              <p:cNvSpPr/>
              <p:nvPr/>
            </p:nvSpPr>
            <p:spPr>
              <a:xfrm>
                <a:off x="0" y="0"/>
                <a:ext cx="1524000" cy="1524000"/>
              </a:xfrm>
              <a:prstGeom prst="roundRect">
                <a:avLst>
                  <a:gd name="adj" fmla="val 15000"/>
                </a:avLst>
              </a:prstGeom>
              <a:solidFill>
                <a:srgbClr val="3BA1B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  <p:pic>
            <p:nvPicPr>
              <p:cNvPr id="463" name="Image" descr="Image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214546" y="79717"/>
                <a:ext cx="1094908" cy="13645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65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-27498" y="-102625"/>
              <a:ext cx="1614998" cy="15733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67" name="Image" descr="Image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5890085" y="2487797"/>
            <a:ext cx="1612901" cy="1587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0" name="Groupe"/>
          <p:cNvGrpSpPr/>
          <p:nvPr/>
        </p:nvGrpSpPr>
        <p:grpSpPr>
          <a:xfrm>
            <a:off x="15974672" y="923785"/>
            <a:ext cx="1443728" cy="1443727"/>
            <a:chOff x="0" y="0"/>
            <a:chExt cx="1443726" cy="1443726"/>
          </a:xfrm>
        </p:grpSpPr>
        <p:sp>
          <p:nvSpPr>
            <p:cNvPr id="468" name="Groupe"/>
            <p:cNvSpPr/>
            <p:nvPr/>
          </p:nvSpPr>
          <p:spPr>
            <a:xfrm>
              <a:off x="0" y="0"/>
              <a:ext cx="1443727" cy="1443727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469" name="Image" descr="Image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59766" y="151184"/>
              <a:ext cx="1124195" cy="1141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71" name="Image" descr="Image"/>
          <p:cNvPicPr>
            <a:picLocks noChangeAspect="1"/>
          </p:cNvPicPr>
          <p:nvPr/>
        </p:nvPicPr>
        <p:blipFill>
          <a:blip r:embed="rId19">
            <a:extLst/>
          </a:blip>
          <a:srcRect l="0" t="0" r="0" b="91139"/>
          <a:stretch>
            <a:fillRect/>
          </a:stretch>
        </p:blipFill>
        <p:spPr>
          <a:xfrm>
            <a:off x="6402997" y="12872695"/>
            <a:ext cx="13843001" cy="867556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Pierre-Antoine"/>
          <p:cNvSpPr txBox="1"/>
          <p:nvPr/>
        </p:nvSpPr>
        <p:spPr>
          <a:xfrm>
            <a:off x="12461607" y="10807612"/>
            <a:ext cx="2766988" cy="61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100">
                <a:solidFill>
                  <a:srgbClr val="51D562"/>
                </a:solidFill>
              </a:defRPr>
            </a:lvl1pPr>
          </a:lstStyle>
          <a:p>
            <a:pPr/>
            <a:r>
              <a:t>Pierre-Antoine</a:t>
            </a:r>
          </a:p>
        </p:txBody>
      </p:sp>
      <p:grpSp>
        <p:nvGrpSpPr>
          <p:cNvPr id="475" name="Groupe"/>
          <p:cNvGrpSpPr/>
          <p:nvPr/>
        </p:nvGrpSpPr>
        <p:grpSpPr>
          <a:xfrm>
            <a:off x="2108156" y="2723371"/>
            <a:ext cx="1524001" cy="1524001"/>
            <a:chOff x="0" y="0"/>
            <a:chExt cx="1524000" cy="1524000"/>
          </a:xfrm>
        </p:grpSpPr>
        <p:sp>
          <p:nvSpPr>
            <p:cNvPr id="473" name="Rectangle aux angles arrondis"/>
            <p:cNvSpPr/>
            <p:nvPr/>
          </p:nvSpPr>
          <p:spPr>
            <a:xfrm>
              <a:off x="0" y="0"/>
              <a:ext cx="1524000" cy="1524000"/>
            </a:xfrm>
            <a:prstGeom prst="roundRect">
              <a:avLst>
                <a:gd name="adj" fmla="val 15000"/>
              </a:avLst>
            </a:prstGeom>
            <a:solidFill>
              <a:srgbClr val="01A8DC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474" name="Image" descr="Image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30877" y="221324"/>
              <a:ext cx="1062246" cy="1081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80" name="Groupe"/>
          <p:cNvGrpSpPr/>
          <p:nvPr/>
        </p:nvGrpSpPr>
        <p:grpSpPr>
          <a:xfrm>
            <a:off x="2148293" y="1026983"/>
            <a:ext cx="3147564" cy="1524001"/>
            <a:chOff x="40136" y="0"/>
            <a:chExt cx="3147563" cy="1524000"/>
          </a:xfrm>
        </p:grpSpPr>
        <p:pic>
          <p:nvPicPr>
            <p:cNvPr id="476" name="Image" descr="Image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1663700" y="0"/>
              <a:ext cx="1524000" cy="1524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79" name="Groupe"/>
            <p:cNvGrpSpPr/>
            <p:nvPr/>
          </p:nvGrpSpPr>
          <p:grpSpPr>
            <a:xfrm>
              <a:off x="40136" y="37430"/>
              <a:ext cx="1443728" cy="1443727"/>
              <a:chOff x="0" y="0"/>
              <a:chExt cx="1443726" cy="1443726"/>
            </a:xfrm>
          </p:grpSpPr>
          <p:sp>
            <p:nvSpPr>
              <p:cNvPr id="477" name="Rectangle aux angles arrondis"/>
              <p:cNvSpPr/>
              <p:nvPr/>
            </p:nvSpPr>
            <p:spPr>
              <a:xfrm>
                <a:off x="0" y="0"/>
                <a:ext cx="1443727" cy="1443727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  <p:pic>
            <p:nvPicPr>
              <p:cNvPr id="478" name="Image" descr="Image"/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rcRect l="22567" t="1416" r="22567" b="3189"/>
              <a:stretch>
                <a:fillRect/>
              </a:stretch>
            </p:blipFill>
            <p:spPr>
              <a:xfrm>
                <a:off x="337092" y="52930"/>
                <a:ext cx="769540" cy="13380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81" name="Groupe" descr="Groupe"/>
          <p:cNvPicPr>
            <a:picLocks noChangeAspect="0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8801839" y="7099348"/>
            <a:ext cx="3810001" cy="27250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</p:spPr>
      </p:pic>
      <p:pic>
        <p:nvPicPr>
          <p:cNvPr id="482" name="Image" descr="Image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22108566" y="6708715"/>
            <a:ext cx="1524001" cy="152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85" name="Groupe"/>
          <p:cNvGrpSpPr/>
          <p:nvPr/>
        </p:nvGrpSpPr>
        <p:grpSpPr>
          <a:xfrm>
            <a:off x="22148703" y="9186583"/>
            <a:ext cx="1443728" cy="1443727"/>
            <a:chOff x="0" y="0"/>
            <a:chExt cx="1443726" cy="1443726"/>
          </a:xfrm>
        </p:grpSpPr>
        <p:sp>
          <p:nvSpPr>
            <p:cNvPr id="483" name="Rectangle aux angles arrondis"/>
            <p:cNvSpPr/>
            <p:nvPr/>
          </p:nvSpPr>
          <p:spPr>
            <a:xfrm>
              <a:off x="0" y="0"/>
              <a:ext cx="1443727" cy="1443727"/>
            </a:xfrm>
            <a:prstGeom prst="roundRect">
              <a:avLst>
                <a:gd name="adj" fmla="val 15000"/>
              </a:avLst>
            </a:prstGeom>
            <a:solidFill>
              <a:srgbClr val="000000"/>
            </a:solidFill>
            <a:ln w="1016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484" name="Image" descr="Image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150803" y="150803"/>
              <a:ext cx="1142120" cy="1142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88" name="Groupe"/>
          <p:cNvGrpSpPr/>
          <p:nvPr/>
        </p:nvGrpSpPr>
        <p:grpSpPr>
          <a:xfrm>
            <a:off x="8797956" y="1055285"/>
            <a:ext cx="1554386" cy="3224373"/>
            <a:chOff x="0" y="0"/>
            <a:chExt cx="1554384" cy="3224372"/>
          </a:xfrm>
        </p:grpSpPr>
        <p:sp>
          <p:nvSpPr>
            <p:cNvPr id="486" name="Rectangle aux angles arrondis"/>
            <p:cNvSpPr/>
            <p:nvPr/>
          </p:nvSpPr>
          <p:spPr>
            <a:xfrm>
              <a:off x="5300" y="0"/>
              <a:ext cx="1549085" cy="1548915"/>
            </a:xfrm>
            <a:prstGeom prst="roundRect">
              <a:avLst>
                <a:gd name="adj" fmla="val 17087"/>
              </a:avLst>
            </a:prstGeom>
            <a:solidFill>
              <a:srgbClr val="000000">
                <a:alpha val="59075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87" name="Rectangle aux angles arrondis"/>
            <p:cNvSpPr/>
            <p:nvPr/>
          </p:nvSpPr>
          <p:spPr>
            <a:xfrm>
              <a:off x="0" y="1675458"/>
              <a:ext cx="1549085" cy="1548915"/>
            </a:xfrm>
            <a:prstGeom prst="roundRect">
              <a:avLst>
                <a:gd name="adj" fmla="val 11384"/>
              </a:avLst>
            </a:prstGeom>
            <a:solidFill>
              <a:srgbClr val="000000">
                <a:alpha val="59075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  <p:pic>
        <p:nvPicPr>
          <p:cNvPr id="489" name="Image" descr="Image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21135683" y="796914"/>
            <a:ext cx="1524001" cy="152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94" name="Groupe"/>
          <p:cNvGrpSpPr/>
          <p:nvPr/>
        </p:nvGrpSpPr>
        <p:grpSpPr>
          <a:xfrm>
            <a:off x="19357660" y="837051"/>
            <a:ext cx="1524001" cy="3133450"/>
            <a:chOff x="0" y="0"/>
            <a:chExt cx="1524000" cy="3133448"/>
          </a:xfrm>
        </p:grpSpPr>
        <p:grpSp>
          <p:nvGrpSpPr>
            <p:cNvPr id="492" name="Groupe"/>
            <p:cNvGrpSpPr/>
            <p:nvPr/>
          </p:nvGrpSpPr>
          <p:grpSpPr>
            <a:xfrm>
              <a:off x="40137" y="0"/>
              <a:ext cx="1443727" cy="1443727"/>
              <a:chOff x="0" y="0"/>
              <a:chExt cx="1443726" cy="1443726"/>
            </a:xfrm>
          </p:grpSpPr>
          <p:sp>
            <p:nvSpPr>
              <p:cNvPr id="490" name="Rectangle aux angles arrondis"/>
              <p:cNvSpPr/>
              <p:nvPr/>
            </p:nvSpPr>
            <p:spPr>
              <a:xfrm>
                <a:off x="0" y="0"/>
                <a:ext cx="1443727" cy="1443727"/>
              </a:xfrm>
              <a:prstGeom prst="roundRect">
                <a:avLst>
                  <a:gd name="adj" fmla="val 15000"/>
                </a:avLst>
              </a:prstGeom>
              <a:gradFill flip="none" rotWithShape="1">
                <a:gsLst>
                  <a:gs pos="1141">
                    <a:srgbClr val="6496C1"/>
                  </a:gs>
                  <a:gs pos="100000">
                    <a:srgbClr val="4F6D95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  <p:pic>
            <p:nvPicPr>
              <p:cNvPr id="491" name="Image" descr="Image"/>
              <p:cNvPicPr>
                <a:picLocks noChangeAspect="1"/>
              </p:cNvPicPr>
              <p:nvPr/>
            </p:nvPicPr>
            <p:blipFill>
              <a:blip r:embed="rId27">
                <a:extLst/>
              </a:blip>
              <a:stretch>
                <a:fillRect/>
              </a:stretch>
            </p:blipFill>
            <p:spPr>
              <a:xfrm>
                <a:off x="148465" y="134865"/>
                <a:ext cx="1146798" cy="11739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93" name="Image" descr="Image"/>
            <p:cNvPicPr>
              <a:picLocks noChangeAspect="1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0" y="1609448"/>
              <a:ext cx="1524000" cy="152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7" name="Groupe"/>
          <p:cNvGrpSpPr/>
          <p:nvPr/>
        </p:nvGrpSpPr>
        <p:grpSpPr>
          <a:xfrm>
            <a:off x="15960094" y="909291"/>
            <a:ext cx="1480636" cy="3091642"/>
            <a:chOff x="0" y="0"/>
            <a:chExt cx="1480635" cy="3091641"/>
          </a:xfrm>
        </p:grpSpPr>
        <p:sp>
          <p:nvSpPr>
            <p:cNvPr id="495" name="Rectangle aux angles arrondis"/>
            <p:cNvSpPr/>
            <p:nvPr/>
          </p:nvSpPr>
          <p:spPr>
            <a:xfrm>
              <a:off x="708" y="0"/>
              <a:ext cx="1479928" cy="1477363"/>
            </a:xfrm>
            <a:prstGeom prst="roundRect">
              <a:avLst>
                <a:gd name="adj" fmla="val 17931"/>
              </a:avLst>
            </a:prstGeom>
            <a:solidFill>
              <a:srgbClr val="000000">
                <a:alpha val="59075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6" name="Rectangle aux angles arrondis"/>
            <p:cNvSpPr/>
            <p:nvPr/>
          </p:nvSpPr>
          <p:spPr>
            <a:xfrm>
              <a:off x="0" y="1614279"/>
              <a:ext cx="1472885" cy="1477363"/>
            </a:xfrm>
            <a:prstGeom prst="roundRect">
              <a:avLst>
                <a:gd name="adj" fmla="val 17139"/>
              </a:avLst>
            </a:prstGeom>
            <a:solidFill>
              <a:srgbClr val="000000">
                <a:alpha val="59075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498" name="Charlotte"/>
          <p:cNvSpPr txBox="1"/>
          <p:nvPr/>
        </p:nvSpPr>
        <p:spPr>
          <a:xfrm>
            <a:off x="13814143" y="5178714"/>
            <a:ext cx="1832738" cy="614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100">
                <a:solidFill>
                  <a:srgbClr val="3FC6C5"/>
                </a:solidFill>
              </a:defRPr>
            </a:lvl1pPr>
          </a:lstStyle>
          <a:p>
            <a:pPr/>
            <a:r>
              <a:t>Charlotte</a:t>
            </a:r>
          </a:p>
        </p:txBody>
      </p:sp>
      <p:sp>
        <p:nvSpPr>
          <p:cNvPr id="499" name="Rectangle aux angles arrondis"/>
          <p:cNvSpPr/>
          <p:nvPr/>
        </p:nvSpPr>
        <p:spPr>
          <a:xfrm>
            <a:off x="21137720" y="2521584"/>
            <a:ext cx="1418327" cy="1418327"/>
          </a:xfrm>
          <a:prstGeom prst="roundRect">
            <a:avLst>
              <a:gd name="adj" fmla="val 15000"/>
            </a:avLst>
          </a:prstGeom>
          <a:blipFill>
            <a:blip r:embed="rId29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500" name="📱"/>
          <p:cNvSpPr txBox="1"/>
          <p:nvPr/>
        </p:nvSpPr>
        <p:spPr>
          <a:xfrm rot="19500000">
            <a:off x="17751628" y="8142624"/>
            <a:ext cx="650876" cy="790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9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📱</a:t>
            </a:r>
          </a:p>
        </p:txBody>
      </p:sp>
      <p:sp>
        <p:nvSpPr>
          <p:cNvPr id="501" name="Ligne"/>
          <p:cNvSpPr/>
          <p:nvPr/>
        </p:nvSpPr>
        <p:spPr>
          <a:xfrm>
            <a:off x="17813129" y="8310274"/>
            <a:ext cx="330151" cy="168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45" fill="norm" stroke="1" extrusionOk="0">
                <a:moveTo>
                  <a:pt x="21600" y="0"/>
                </a:moveTo>
                <a:cubicBezTo>
                  <a:pt x="20289" y="5741"/>
                  <a:pt x="18109" y="10676"/>
                  <a:pt x="15316" y="14221"/>
                </a:cubicBezTo>
                <a:cubicBezTo>
                  <a:pt x="10848" y="19892"/>
                  <a:pt x="5228" y="21600"/>
                  <a:pt x="0" y="18875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502" name="Figure"/>
          <p:cNvSpPr/>
          <p:nvPr/>
        </p:nvSpPr>
        <p:spPr>
          <a:xfrm>
            <a:off x="17839942" y="8325940"/>
            <a:ext cx="474247" cy="484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103" y="0"/>
                </a:moveTo>
                <a:lnTo>
                  <a:pt x="21600" y="14102"/>
                </a:lnTo>
                <a:cubicBezTo>
                  <a:pt x="19772" y="15872"/>
                  <a:pt x="17724" y="17411"/>
                  <a:pt x="15506" y="18684"/>
                </a:cubicBezTo>
                <a:cubicBezTo>
                  <a:pt x="13340" y="19927"/>
                  <a:pt x="11027" y="20906"/>
                  <a:pt x="8619" y="21600"/>
                </a:cubicBezTo>
                <a:lnTo>
                  <a:pt x="0" y="6938"/>
                </a:lnTo>
                <a:cubicBezTo>
                  <a:pt x="3236" y="7718"/>
                  <a:pt x="6657" y="7166"/>
                  <a:pt x="9466" y="5410"/>
                </a:cubicBezTo>
                <a:cubicBezTo>
                  <a:pt x="11541" y="4114"/>
                  <a:pt x="13159" y="2225"/>
                  <a:pt x="14103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503" name="📱"/>
          <p:cNvSpPr txBox="1"/>
          <p:nvPr/>
        </p:nvSpPr>
        <p:spPr>
          <a:xfrm rot="2340000">
            <a:off x="10241367" y="7816996"/>
            <a:ext cx="81597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📱</a:t>
            </a:r>
          </a:p>
        </p:txBody>
      </p:sp>
      <p:pic>
        <p:nvPicPr>
          <p:cNvPr id="504" name="Image" descr="Image"/>
          <p:cNvPicPr>
            <a:picLocks noChangeAspect="0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 rot="5220000">
            <a:off x="13519332" y="8203982"/>
            <a:ext cx="988425" cy="903453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Ligne"/>
          <p:cNvSpPr/>
          <p:nvPr/>
        </p:nvSpPr>
        <p:spPr>
          <a:xfrm>
            <a:off x="9775257" y="8105956"/>
            <a:ext cx="1106128" cy="435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600" fill="norm" stroke="1" extrusionOk="0">
                <a:moveTo>
                  <a:pt x="0" y="6870"/>
                </a:moveTo>
                <a:lnTo>
                  <a:pt x="19144" y="21600"/>
                </a:lnTo>
                <a:cubicBezTo>
                  <a:pt x="20007" y="20745"/>
                  <a:pt x="20713" y="19095"/>
                  <a:pt x="21122" y="16976"/>
                </a:cubicBezTo>
                <a:cubicBezTo>
                  <a:pt x="21501" y="15010"/>
                  <a:pt x="21600" y="12768"/>
                  <a:pt x="21400" y="10637"/>
                </a:cubicBezTo>
                <a:lnTo>
                  <a:pt x="17731" y="3125"/>
                </a:lnTo>
                <a:lnTo>
                  <a:pt x="15973" y="0"/>
                </a:lnTo>
                <a:lnTo>
                  <a:pt x="14807" y="1476"/>
                </a:lnTo>
              </a:path>
            </a:pathLst>
          </a:cu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506" name="📱"/>
          <p:cNvSpPr txBox="1"/>
          <p:nvPr/>
        </p:nvSpPr>
        <p:spPr>
          <a:xfrm rot="3180000">
            <a:off x="15129031" y="9405208"/>
            <a:ext cx="790576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0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📱</a:t>
            </a:r>
          </a:p>
        </p:txBody>
      </p:sp>
      <p:sp>
        <p:nvSpPr>
          <p:cNvPr id="507" name="Figure"/>
          <p:cNvSpPr/>
          <p:nvPr/>
        </p:nvSpPr>
        <p:spPr>
          <a:xfrm>
            <a:off x="15263221" y="9572972"/>
            <a:ext cx="433772" cy="598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044" y="0"/>
                </a:moveTo>
                <a:lnTo>
                  <a:pt x="9817" y="9574"/>
                </a:lnTo>
                <a:lnTo>
                  <a:pt x="21600" y="17472"/>
                </a:lnTo>
                <a:lnTo>
                  <a:pt x="18750" y="21557"/>
                </a:lnTo>
                <a:lnTo>
                  <a:pt x="15058" y="21600"/>
                </a:lnTo>
                <a:lnTo>
                  <a:pt x="6267" y="18473"/>
                </a:lnTo>
                <a:lnTo>
                  <a:pt x="0" y="5716"/>
                </a:lnTo>
                <a:lnTo>
                  <a:pt x="14044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508" name="Ligne"/>
          <p:cNvSpPr/>
          <p:nvPr/>
        </p:nvSpPr>
        <p:spPr>
          <a:xfrm>
            <a:off x="15284891" y="9626392"/>
            <a:ext cx="407389" cy="545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8418"/>
                </a:moveTo>
                <a:lnTo>
                  <a:pt x="5346" y="17555"/>
                </a:lnTo>
                <a:lnTo>
                  <a:pt x="14844" y="21600"/>
                </a:lnTo>
                <a:lnTo>
                  <a:pt x="19995" y="21496"/>
                </a:lnTo>
                <a:lnTo>
                  <a:pt x="21600" y="16430"/>
                </a:lnTo>
                <a:lnTo>
                  <a:pt x="9477" y="7854"/>
                </a:lnTo>
                <a:lnTo>
                  <a:pt x="13841" y="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509" name="Rectangle"/>
          <p:cNvSpPr/>
          <p:nvPr/>
        </p:nvSpPr>
        <p:spPr>
          <a:xfrm>
            <a:off x="20497" y="10066798"/>
            <a:ext cx="24384001" cy="1841435"/>
          </a:xfrm>
          <a:prstGeom prst="rect">
            <a:avLst/>
          </a:prstGeom>
          <a:solidFill>
            <a:srgbClr val="000000">
              <a:alpha val="7001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510" name="Utiliser des outils pour apprendre à : s’exprimer • collaborer • chercher de l’information • partager"/>
          <p:cNvSpPr txBox="1"/>
          <p:nvPr/>
        </p:nvSpPr>
        <p:spPr>
          <a:xfrm>
            <a:off x="230206" y="10606129"/>
            <a:ext cx="23964584" cy="762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100"/>
            </a:pPr>
            <a:r>
              <a:t>Utiliser des outils </a:t>
            </a:r>
            <a:r>
              <a:rPr>
                <a:solidFill>
                  <a:schemeClr val="accent2">
                    <a:satOff val="37323"/>
                    <a:lumOff val="21795"/>
                  </a:schemeClr>
                </a:solidFill>
              </a:rPr>
              <a:t>pour apprendre</a:t>
            </a:r>
            <a:r>
              <a:t> à : s’exprimer • collaborer • chercher de l’information • partager  </a:t>
            </a:r>
          </a:p>
        </p:txBody>
      </p:sp>
      <p:pic>
        <p:nvPicPr>
          <p:cNvPr id="511" name="Image" descr="Image"/>
          <p:cNvPicPr>
            <a:picLocks noChangeAspect="0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3766749" y="2712789"/>
            <a:ext cx="1638301" cy="1600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</p:spPr>
      </p:pic>
      <p:grpSp>
        <p:nvGrpSpPr>
          <p:cNvPr id="515" name="Groupe"/>
          <p:cNvGrpSpPr/>
          <p:nvPr/>
        </p:nvGrpSpPr>
        <p:grpSpPr>
          <a:xfrm>
            <a:off x="3767152" y="2727497"/>
            <a:ext cx="1640195" cy="5006826"/>
            <a:chOff x="-37934" y="-1770442"/>
            <a:chExt cx="1640194" cy="5006825"/>
          </a:xfrm>
        </p:grpSpPr>
        <p:sp>
          <p:nvSpPr>
            <p:cNvPr id="512" name="Rectangle aux angles arrondis"/>
            <p:cNvSpPr/>
            <p:nvPr/>
          </p:nvSpPr>
          <p:spPr>
            <a:xfrm>
              <a:off x="0" y="1687468"/>
              <a:ext cx="1549085" cy="1548915"/>
            </a:xfrm>
            <a:prstGeom prst="roundRect">
              <a:avLst>
                <a:gd name="adj" fmla="val 15180"/>
              </a:avLst>
            </a:prstGeom>
            <a:solidFill>
              <a:srgbClr val="000000">
                <a:alpha val="59075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13" name="Rectangle aux angles arrondis"/>
            <p:cNvSpPr/>
            <p:nvPr/>
          </p:nvSpPr>
          <p:spPr>
            <a:xfrm>
              <a:off x="-37935" y="-89906"/>
              <a:ext cx="1640196" cy="1583684"/>
            </a:xfrm>
            <a:prstGeom prst="roundRect">
              <a:avLst>
                <a:gd name="adj" fmla="val 26152"/>
              </a:avLst>
            </a:prstGeom>
            <a:solidFill>
              <a:srgbClr val="000000">
                <a:alpha val="59075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14" name="Rectangle aux angles arrondis"/>
            <p:cNvSpPr/>
            <p:nvPr/>
          </p:nvSpPr>
          <p:spPr>
            <a:xfrm>
              <a:off x="-21261" y="-1770443"/>
              <a:ext cx="1603201" cy="1579316"/>
            </a:xfrm>
            <a:prstGeom prst="roundRect">
              <a:avLst>
                <a:gd name="adj" fmla="val 20650"/>
              </a:avLst>
            </a:prstGeom>
            <a:solidFill>
              <a:srgbClr val="000000">
                <a:alpha val="59075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522" name="Groupe"/>
          <p:cNvGrpSpPr/>
          <p:nvPr/>
        </p:nvGrpSpPr>
        <p:grpSpPr>
          <a:xfrm>
            <a:off x="5505422" y="1029852"/>
            <a:ext cx="3143878" cy="1523580"/>
            <a:chOff x="0" y="0"/>
            <a:chExt cx="3143877" cy="1523578"/>
          </a:xfrm>
        </p:grpSpPr>
        <p:grpSp>
          <p:nvGrpSpPr>
            <p:cNvPr id="518" name="Groupe"/>
            <p:cNvGrpSpPr/>
            <p:nvPr/>
          </p:nvGrpSpPr>
          <p:grpSpPr>
            <a:xfrm>
              <a:off x="1623951" y="1826"/>
              <a:ext cx="1519927" cy="1519927"/>
              <a:chOff x="0" y="0"/>
              <a:chExt cx="1519926" cy="1519926"/>
            </a:xfrm>
          </p:grpSpPr>
          <p:sp>
            <p:nvSpPr>
              <p:cNvPr id="516" name="Rectangle aux angles arrondis"/>
              <p:cNvSpPr/>
              <p:nvPr/>
            </p:nvSpPr>
            <p:spPr>
              <a:xfrm>
                <a:off x="0" y="0"/>
                <a:ext cx="1519927" cy="1519927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  <p:pic>
            <p:nvPicPr>
              <p:cNvPr id="517" name="Image" descr="Image"/>
              <p:cNvPicPr>
                <a:picLocks noChangeAspect="1"/>
              </p:cNvPicPr>
              <p:nvPr/>
            </p:nvPicPr>
            <p:blipFill>
              <a:blip r:embed="rId32">
                <a:extLst/>
              </a:blip>
              <a:stretch>
                <a:fillRect/>
              </a:stretch>
            </p:blipFill>
            <p:spPr>
              <a:xfrm>
                <a:off x="97758" y="75901"/>
                <a:ext cx="1324409" cy="13771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21" name="Groupe"/>
            <p:cNvGrpSpPr/>
            <p:nvPr/>
          </p:nvGrpSpPr>
          <p:grpSpPr>
            <a:xfrm>
              <a:off x="0" y="0"/>
              <a:ext cx="1523580" cy="1523579"/>
              <a:chOff x="0" y="0"/>
              <a:chExt cx="1523579" cy="1523578"/>
            </a:xfrm>
          </p:grpSpPr>
          <p:sp>
            <p:nvSpPr>
              <p:cNvPr id="519" name="Groupe"/>
              <p:cNvSpPr/>
              <p:nvPr/>
            </p:nvSpPr>
            <p:spPr>
              <a:xfrm>
                <a:off x="0" y="0"/>
                <a:ext cx="1523580" cy="1523579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  <p:pic>
            <p:nvPicPr>
              <p:cNvPr id="520" name="Image" descr="Image"/>
              <p:cNvPicPr>
                <a:picLocks noChangeAspect="1"/>
              </p:cNvPicPr>
              <p:nvPr/>
            </p:nvPicPr>
            <p:blipFill>
              <a:blip r:embed="rId33">
                <a:extLst/>
              </a:blip>
              <a:stretch>
                <a:fillRect/>
              </a:stretch>
            </p:blipFill>
            <p:spPr>
              <a:xfrm>
                <a:off x="241074" y="257891"/>
                <a:ext cx="1055942" cy="10559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Class="entr" nodeType="afterEffect" presetSubtype="2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5" grpId="1"/>
      <p:bldP build="whole" bldLvl="1" animBg="1" rev="0" advAuto="0" spid="488" grpId="4"/>
      <p:bldP build="whole" bldLvl="1" animBg="1" rev="0" advAuto="0" spid="489" grpId="8"/>
      <p:bldP build="whole" bldLvl="1" animBg="1" rev="0" advAuto="0" spid="499" grpId="9"/>
      <p:bldP build="whole" bldLvl="1" animBg="1" rev="0" advAuto="0" spid="481" grpId="10"/>
      <p:bldP build="whole" bldLvl="1" animBg="1" rev="0" advAuto="0" spid="509" grpId="11"/>
      <p:bldP build="whole" bldLvl="1" animBg="1" rev="0" advAuto="0" spid="497" grpId="6"/>
      <p:bldP build="whole" bldLvl="1" animBg="1" rev="0" advAuto="0" spid="480" grpId="3"/>
      <p:bldP build="whole" bldLvl="1" animBg="1" rev="0" advAuto="0" spid="494" grpId="7"/>
      <p:bldP build="whole" bldLvl="1" animBg="1" rev="0" advAuto="0" spid="522" grpId="5"/>
      <p:bldP build="whole" bldLvl="1" animBg="1" rev="0" advAuto="0" spid="510" grpId="12"/>
      <p:bldP build="whole" bldLvl="1" animBg="1" rev="0" advAuto="0" spid="475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Des élèves branchés, mais sur quoi au juste ?"/>
          <p:cNvSpPr txBox="1"/>
          <p:nvPr/>
        </p:nvSpPr>
        <p:spPr>
          <a:xfrm>
            <a:off x="9714746" y="577223"/>
            <a:ext cx="14091997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Des élèves branchés, mais sur quoi au juste ?</a:t>
            </a:r>
          </a:p>
        </p:txBody>
      </p:sp>
      <p:grpSp>
        <p:nvGrpSpPr>
          <p:cNvPr id="549" name="Groupe"/>
          <p:cNvGrpSpPr/>
          <p:nvPr/>
        </p:nvGrpSpPr>
        <p:grpSpPr>
          <a:xfrm>
            <a:off x="6391822" y="3079970"/>
            <a:ext cx="13865351" cy="9815689"/>
            <a:chOff x="0" y="0"/>
            <a:chExt cx="13865350" cy="9815688"/>
          </a:xfrm>
        </p:grpSpPr>
        <p:sp>
          <p:nvSpPr>
            <p:cNvPr id="527" name="Rectangle"/>
            <p:cNvSpPr/>
            <p:nvPr/>
          </p:nvSpPr>
          <p:spPr>
            <a:xfrm>
              <a:off x="0" y="0"/>
              <a:ext cx="13865351" cy="9789666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3B3B3B"/>
                  </a:solidFill>
                  <a:effectLst>
                    <a:outerShdw sx="100000" sy="100000" kx="0" ky="0" algn="b" rotWithShape="0" blurRad="12700" dist="12700" dir="5400000">
                      <a:srgbClr val="FFFFFF">
                        <a:alpha val="25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28" name="Ligne"/>
            <p:cNvSpPr/>
            <p:nvPr/>
          </p:nvSpPr>
          <p:spPr>
            <a:xfrm>
              <a:off x="6495609" y="6751951"/>
              <a:ext cx="7299263" cy="1"/>
            </a:xfrm>
            <a:prstGeom prst="line">
              <a:avLst/>
            </a:prstGeom>
            <a:noFill/>
            <a:ln w="25400" cap="flat">
              <a:solidFill>
                <a:srgbClr val="525252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29" name="Ligne"/>
            <p:cNvSpPr/>
            <p:nvPr/>
          </p:nvSpPr>
          <p:spPr>
            <a:xfrm flipH="1">
              <a:off x="3921673" y="7012163"/>
              <a:ext cx="2341861" cy="2803526"/>
            </a:xfrm>
            <a:prstGeom prst="line">
              <a:avLst/>
            </a:prstGeom>
            <a:noFill/>
            <a:ln w="25400" cap="flat">
              <a:solidFill>
                <a:srgbClr val="525252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30" name="Ligne"/>
            <p:cNvSpPr/>
            <p:nvPr/>
          </p:nvSpPr>
          <p:spPr>
            <a:xfrm flipH="1">
              <a:off x="59061" y="5361352"/>
              <a:ext cx="5949023" cy="1579601"/>
            </a:xfrm>
            <a:prstGeom prst="line">
              <a:avLst/>
            </a:prstGeom>
            <a:noFill/>
            <a:ln w="25400" cap="flat">
              <a:solidFill>
                <a:srgbClr val="525252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31" name="Ligne"/>
            <p:cNvSpPr/>
            <p:nvPr/>
          </p:nvSpPr>
          <p:spPr>
            <a:xfrm flipH="1">
              <a:off x="14877" y="5210230"/>
              <a:ext cx="5988161" cy="1065849"/>
            </a:xfrm>
            <a:prstGeom prst="line">
              <a:avLst/>
            </a:prstGeom>
            <a:noFill/>
            <a:ln w="25400" cap="flat">
              <a:solidFill>
                <a:srgbClr val="525252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32" name="Figure"/>
            <p:cNvSpPr/>
            <p:nvPr/>
          </p:nvSpPr>
          <p:spPr>
            <a:xfrm>
              <a:off x="2926115" y="4077039"/>
              <a:ext cx="3128934" cy="5172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3" fill="norm" stroke="1" extrusionOk="0">
                  <a:moveTo>
                    <a:pt x="15557" y="843"/>
                  </a:moveTo>
                  <a:cubicBezTo>
                    <a:pt x="15632" y="1253"/>
                    <a:pt x="15680" y="1664"/>
                    <a:pt x="15702" y="2077"/>
                  </a:cubicBezTo>
                  <a:cubicBezTo>
                    <a:pt x="15724" y="2488"/>
                    <a:pt x="15720" y="2900"/>
                    <a:pt x="15690" y="3311"/>
                  </a:cubicBezTo>
                  <a:lnTo>
                    <a:pt x="16592" y="3887"/>
                  </a:lnTo>
                  <a:lnTo>
                    <a:pt x="16401" y="5713"/>
                  </a:lnTo>
                  <a:cubicBezTo>
                    <a:pt x="17355" y="5868"/>
                    <a:pt x="18268" y="6068"/>
                    <a:pt x="19141" y="6305"/>
                  </a:cubicBezTo>
                  <a:cubicBezTo>
                    <a:pt x="19837" y="6495"/>
                    <a:pt x="20542" y="6718"/>
                    <a:pt x="21032" y="7098"/>
                  </a:cubicBezTo>
                  <a:cubicBezTo>
                    <a:pt x="21371" y="7361"/>
                    <a:pt x="21570" y="7680"/>
                    <a:pt x="21600" y="8013"/>
                  </a:cubicBezTo>
                  <a:lnTo>
                    <a:pt x="20614" y="13714"/>
                  </a:lnTo>
                  <a:cubicBezTo>
                    <a:pt x="20469" y="14158"/>
                    <a:pt x="20393" y="14609"/>
                    <a:pt x="20390" y="15061"/>
                  </a:cubicBezTo>
                  <a:cubicBezTo>
                    <a:pt x="20386" y="15484"/>
                    <a:pt x="20446" y="15907"/>
                    <a:pt x="20567" y="16323"/>
                  </a:cubicBezTo>
                  <a:lnTo>
                    <a:pt x="19693" y="16431"/>
                  </a:lnTo>
                  <a:cubicBezTo>
                    <a:pt x="19657" y="16785"/>
                    <a:pt x="19588" y="17138"/>
                    <a:pt x="19487" y="17488"/>
                  </a:cubicBezTo>
                  <a:cubicBezTo>
                    <a:pt x="19384" y="17844"/>
                    <a:pt x="19248" y="18196"/>
                    <a:pt x="19079" y="18542"/>
                  </a:cubicBezTo>
                  <a:cubicBezTo>
                    <a:pt x="18810" y="18879"/>
                    <a:pt x="18624" y="19238"/>
                    <a:pt x="18524" y="19607"/>
                  </a:cubicBezTo>
                  <a:cubicBezTo>
                    <a:pt x="18424" y="19982"/>
                    <a:pt x="18415" y="20363"/>
                    <a:pt x="18498" y="20739"/>
                  </a:cubicBezTo>
                  <a:cubicBezTo>
                    <a:pt x="18221" y="20979"/>
                    <a:pt x="17858" y="21178"/>
                    <a:pt x="17437" y="21322"/>
                  </a:cubicBezTo>
                  <a:cubicBezTo>
                    <a:pt x="16939" y="21491"/>
                    <a:pt x="16376" y="21578"/>
                    <a:pt x="15805" y="21573"/>
                  </a:cubicBezTo>
                  <a:lnTo>
                    <a:pt x="15023" y="18400"/>
                  </a:lnTo>
                  <a:lnTo>
                    <a:pt x="14311" y="18005"/>
                  </a:lnTo>
                  <a:lnTo>
                    <a:pt x="13628" y="16483"/>
                  </a:lnTo>
                  <a:lnTo>
                    <a:pt x="16317" y="15695"/>
                  </a:lnTo>
                  <a:lnTo>
                    <a:pt x="15435" y="15422"/>
                  </a:lnTo>
                  <a:cubicBezTo>
                    <a:pt x="15382" y="15112"/>
                    <a:pt x="15519" y="14801"/>
                    <a:pt x="15820" y="14547"/>
                  </a:cubicBezTo>
                  <a:cubicBezTo>
                    <a:pt x="16006" y="14390"/>
                    <a:pt x="16250" y="14261"/>
                    <a:pt x="16532" y="14170"/>
                  </a:cubicBezTo>
                  <a:lnTo>
                    <a:pt x="16113" y="13892"/>
                  </a:lnTo>
                  <a:lnTo>
                    <a:pt x="16106" y="10149"/>
                  </a:lnTo>
                  <a:lnTo>
                    <a:pt x="12707" y="9036"/>
                  </a:lnTo>
                  <a:cubicBezTo>
                    <a:pt x="12902" y="10327"/>
                    <a:pt x="13024" y="11621"/>
                    <a:pt x="13073" y="12917"/>
                  </a:cubicBezTo>
                  <a:cubicBezTo>
                    <a:pt x="13121" y="14174"/>
                    <a:pt x="13100" y="15432"/>
                    <a:pt x="13010" y="16689"/>
                  </a:cubicBezTo>
                  <a:lnTo>
                    <a:pt x="11277" y="16781"/>
                  </a:lnTo>
                  <a:lnTo>
                    <a:pt x="11194" y="17416"/>
                  </a:lnTo>
                  <a:lnTo>
                    <a:pt x="11609" y="19037"/>
                  </a:lnTo>
                  <a:lnTo>
                    <a:pt x="11166" y="20955"/>
                  </a:lnTo>
                  <a:cubicBezTo>
                    <a:pt x="10493" y="21059"/>
                    <a:pt x="9790" y="21069"/>
                    <a:pt x="9110" y="20985"/>
                  </a:cubicBezTo>
                  <a:cubicBezTo>
                    <a:pt x="8520" y="20912"/>
                    <a:pt x="7960" y="20770"/>
                    <a:pt x="7461" y="20567"/>
                  </a:cubicBezTo>
                  <a:lnTo>
                    <a:pt x="7389" y="18629"/>
                  </a:lnTo>
                  <a:lnTo>
                    <a:pt x="6887" y="17341"/>
                  </a:lnTo>
                  <a:lnTo>
                    <a:pt x="7033" y="16257"/>
                  </a:lnTo>
                  <a:lnTo>
                    <a:pt x="6773" y="15014"/>
                  </a:lnTo>
                  <a:lnTo>
                    <a:pt x="7853" y="14337"/>
                  </a:lnTo>
                  <a:cubicBezTo>
                    <a:pt x="7564" y="13871"/>
                    <a:pt x="7352" y="13388"/>
                    <a:pt x="7218" y="12897"/>
                  </a:cubicBezTo>
                  <a:cubicBezTo>
                    <a:pt x="7088" y="12420"/>
                    <a:pt x="7034" y="11936"/>
                    <a:pt x="7056" y="11453"/>
                  </a:cubicBezTo>
                  <a:lnTo>
                    <a:pt x="6054" y="11062"/>
                  </a:lnTo>
                  <a:cubicBezTo>
                    <a:pt x="5925" y="10776"/>
                    <a:pt x="6004" y="10471"/>
                    <a:pt x="6270" y="10223"/>
                  </a:cubicBezTo>
                  <a:cubicBezTo>
                    <a:pt x="6442" y="10063"/>
                    <a:pt x="6683" y="9936"/>
                    <a:pt x="6876" y="9786"/>
                  </a:cubicBezTo>
                  <a:cubicBezTo>
                    <a:pt x="7101" y="9611"/>
                    <a:pt x="7256" y="9408"/>
                    <a:pt x="7331" y="9191"/>
                  </a:cubicBezTo>
                  <a:cubicBezTo>
                    <a:pt x="7327" y="9012"/>
                    <a:pt x="7226" y="8839"/>
                    <a:pt x="7044" y="8698"/>
                  </a:cubicBezTo>
                  <a:cubicBezTo>
                    <a:pt x="6877" y="8570"/>
                    <a:pt x="6652" y="8475"/>
                    <a:pt x="6395" y="8425"/>
                  </a:cubicBezTo>
                  <a:lnTo>
                    <a:pt x="5141" y="8421"/>
                  </a:lnTo>
                  <a:cubicBezTo>
                    <a:pt x="4775" y="8279"/>
                    <a:pt x="4413" y="8133"/>
                    <a:pt x="4054" y="7985"/>
                  </a:cubicBezTo>
                  <a:cubicBezTo>
                    <a:pt x="2941" y="7525"/>
                    <a:pt x="1860" y="7037"/>
                    <a:pt x="814" y="6523"/>
                  </a:cubicBezTo>
                  <a:cubicBezTo>
                    <a:pt x="1315" y="6523"/>
                    <a:pt x="1737" y="6297"/>
                    <a:pt x="1795" y="5996"/>
                  </a:cubicBezTo>
                  <a:cubicBezTo>
                    <a:pt x="1838" y="5766"/>
                    <a:pt x="1652" y="5543"/>
                    <a:pt x="1320" y="5429"/>
                  </a:cubicBezTo>
                  <a:lnTo>
                    <a:pt x="3110" y="4499"/>
                  </a:lnTo>
                  <a:lnTo>
                    <a:pt x="205" y="3753"/>
                  </a:lnTo>
                  <a:lnTo>
                    <a:pt x="0" y="354"/>
                  </a:lnTo>
                  <a:cubicBezTo>
                    <a:pt x="529" y="165"/>
                    <a:pt x="1120" y="48"/>
                    <a:pt x="1731" y="12"/>
                  </a:cubicBezTo>
                  <a:cubicBezTo>
                    <a:pt x="2315" y="-22"/>
                    <a:pt x="2905" y="18"/>
                    <a:pt x="3462" y="130"/>
                  </a:cubicBezTo>
                  <a:lnTo>
                    <a:pt x="3099" y="2551"/>
                  </a:lnTo>
                  <a:lnTo>
                    <a:pt x="6977" y="3997"/>
                  </a:lnTo>
                  <a:lnTo>
                    <a:pt x="11989" y="4017"/>
                  </a:lnTo>
                  <a:lnTo>
                    <a:pt x="13879" y="4882"/>
                  </a:lnTo>
                  <a:lnTo>
                    <a:pt x="12495" y="2386"/>
                  </a:lnTo>
                  <a:cubicBezTo>
                    <a:pt x="12692" y="2214"/>
                    <a:pt x="12861" y="2032"/>
                    <a:pt x="13000" y="1840"/>
                  </a:cubicBezTo>
                  <a:cubicBezTo>
                    <a:pt x="13192" y="1575"/>
                    <a:pt x="13324" y="1296"/>
                    <a:pt x="13392" y="1010"/>
                  </a:cubicBezTo>
                  <a:cubicBezTo>
                    <a:pt x="13714" y="875"/>
                    <a:pt x="14086" y="791"/>
                    <a:pt x="14475" y="764"/>
                  </a:cubicBezTo>
                  <a:cubicBezTo>
                    <a:pt x="14841" y="739"/>
                    <a:pt x="15211" y="766"/>
                    <a:pt x="15557" y="843"/>
                  </a:cubicBez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3B3B3B"/>
                  </a:solidFill>
                  <a:effectLst>
                    <a:outerShdw sx="100000" sy="100000" kx="0" ky="0" algn="b" rotWithShape="0" blurRad="12700" dist="12700" dir="5400000">
                      <a:srgbClr val="FFFFFF">
                        <a:alpha val="25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33" name="Figure"/>
            <p:cNvSpPr/>
            <p:nvPr/>
          </p:nvSpPr>
          <p:spPr>
            <a:xfrm>
              <a:off x="2870485" y="3061051"/>
              <a:ext cx="2380448" cy="2003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3" h="21600" fill="norm" stroke="1" extrusionOk="0">
                  <a:moveTo>
                    <a:pt x="16006" y="2497"/>
                  </a:moveTo>
                  <a:lnTo>
                    <a:pt x="17834" y="2757"/>
                  </a:lnTo>
                  <a:cubicBezTo>
                    <a:pt x="18826" y="3506"/>
                    <a:pt x="19657" y="4530"/>
                    <a:pt x="20256" y="5742"/>
                  </a:cubicBezTo>
                  <a:cubicBezTo>
                    <a:pt x="21329" y="7916"/>
                    <a:pt x="21600" y="10531"/>
                    <a:pt x="21002" y="12955"/>
                  </a:cubicBezTo>
                  <a:cubicBezTo>
                    <a:pt x="20046" y="12808"/>
                    <a:pt x="19081" y="13120"/>
                    <a:pt x="18316" y="13824"/>
                  </a:cubicBezTo>
                  <a:cubicBezTo>
                    <a:pt x="17552" y="14526"/>
                    <a:pt x="17048" y="15563"/>
                    <a:pt x="16913" y="16709"/>
                  </a:cubicBezTo>
                  <a:lnTo>
                    <a:pt x="15093" y="18656"/>
                  </a:lnTo>
                  <a:lnTo>
                    <a:pt x="16426" y="21600"/>
                  </a:lnTo>
                  <a:lnTo>
                    <a:pt x="9898" y="21499"/>
                  </a:lnTo>
                  <a:lnTo>
                    <a:pt x="4708" y="17885"/>
                  </a:lnTo>
                  <a:lnTo>
                    <a:pt x="5033" y="11156"/>
                  </a:lnTo>
                  <a:cubicBezTo>
                    <a:pt x="4504" y="10744"/>
                    <a:pt x="3895" y="10506"/>
                    <a:pt x="3266" y="10465"/>
                  </a:cubicBezTo>
                  <a:cubicBezTo>
                    <a:pt x="2140" y="10392"/>
                    <a:pt x="1048" y="10943"/>
                    <a:pt x="301" y="11961"/>
                  </a:cubicBezTo>
                  <a:lnTo>
                    <a:pt x="0" y="10713"/>
                  </a:lnTo>
                  <a:lnTo>
                    <a:pt x="1412" y="5055"/>
                  </a:lnTo>
                  <a:lnTo>
                    <a:pt x="3413" y="2546"/>
                  </a:lnTo>
                  <a:cubicBezTo>
                    <a:pt x="3674" y="1724"/>
                    <a:pt x="4197" y="1062"/>
                    <a:pt x="4865" y="706"/>
                  </a:cubicBezTo>
                  <a:cubicBezTo>
                    <a:pt x="5775" y="222"/>
                    <a:pt x="6800" y="374"/>
                    <a:pt x="7787" y="297"/>
                  </a:cubicBezTo>
                  <a:cubicBezTo>
                    <a:pt x="8284" y="258"/>
                    <a:pt x="8777" y="158"/>
                    <a:pt x="9257" y="0"/>
                  </a:cubicBezTo>
                  <a:cubicBezTo>
                    <a:pt x="9494" y="1320"/>
                    <a:pt x="9932" y="2499"/>
                    <a:pt x="10525" y="3534"/>
                  </a:cubicBezTo>
                  <a:cubicBezTo>
                    <a:pt x="11193" y="4699"/>
                    <a:pt x="12133" y="5786"/>
                    <a:pt x="13424" y="5835"/>
                  </a:cubicBezTo>
                  <a:cubicBezTo>
                    <a:pt x="14941" y="5891"/>
                    <a:pt x="16159" y="4315"/>
                    <a:pt x="16006" y="2497"/>
                  </a:cubicBezTo>
                  <a:close/>
                </a:path>
              </a:pathLst>
            </a:custGeom>
            <a:blipFill rotWithShape="1">
              <a:blip r:embed="rId5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34" name="Figure"/>
            <p:cNvSpPr/>
            <p:nvPr/>
          </p:nvSpPr>
          <p:spPr>
            <a:xfrm>
              <a:off x="1766807" y="1824227"/>
              <a:ext cx="3324297" cy="4131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593" fill="norm" stroke="1" extrusionOk="0">
                  <a:moveTo>
                    <a:pt x="10242" y="0"/>
                  </a:moveTo>
                  <a:lnTo>
                    <a:pt x="12364" y="9"/>
                  </a:lnTo>
                  <a:cubicBezTo>
                    <a:pt x="12993" y="175"/>
                    <a:pt x="13640" y="296"/>
                    <a:pt x="14296" y="371"/>
                  </a:cubicBezTo>
                  <a:cubicBezTo>
                    <a:pt x="14937" y="444"/>
                    <a:pt x="15584" y="472"/>
                    <a:pt x="16229" y="519"/>
                  </a:cubicBezTo>
                  <a:cubicBezTo>
                    <a:pt x="17531" y="613"/>
                    <a:pt x="18822" y="783"/>
                    <a:pt x="20094" y="1029"/>
                  </a:cubicBezTo>
                  <a:lnTo>
                    <a:pt x="19200" y="4637"/>
                  </a:lnTo>
                  <a:cubicBezTo>
                    <a:pt x="18868" y="5523"/>
                    <a:pt x="19000" y="6479"/>
                    <a:pt x="19564" y="7283"/>
                  </a:cubicBezTo>
                  <a:cubicBezTo>
                    <a:pt x="19677" y="7445"/>
                    <a:pt x="19807" y="7599"/>
                    <a:pt x="19953" y="7743"/>
                  </a:cubicBezTo>
                  <a:cubicBezTo>
                    <a:pt x="20424" y="8180"/>
                    <a:pt x="20796" y="8681"/>
                    <a:pt x="21051" y="9223"/>
                  </a:cubicBezTo>
                  <a:cubicBezTo>
                    <a:pt x="21600" y="10390"/>
                    <a:pt x="21588" y="11680"/>
                    <a:pt x="21017" y="12840"/>
                  </a:cubicBezTo>
                  <a:lnTo>
                    <a:pt x="20181" y="13236"/>
                  </a:lnTo>
                  <a:cubicBezTo>
                    <a:pt x="20592" y="11932"/>
                    <a:pt x="20569" y="10562"/>
                    <a:pt x="20114" y="9267"/>
                  </a:cubicBezTo>
                  <a:cubicBezTo>
                    <a:pt x="19800" y="8375"/>
                    <a:pt x="19287" y="7537"/>
                    <a:pt x="18599" y="6794"/>
                  </a:cubicBezTo>
                  <a:lnTo>
                    <a:pt x="15060" y="6067"/>
                  </a:lnTo>
                  <a:lnTo>
                    <a:pt x="14179" y="6446"/>
                  </a:lnTo>
                  <a:lnTo>
                    <a:pt x="12502" y="6613"/>
                  </a:lnTo>
                  <a:cubicBezTo>
                    <a:pt x="13085" y="7005"/>
                    <a:pt x="13428" y="7580"/>
                    <a:pt x="13446" y="8193"/>
                  </a:cubicBezTo>
                  <a:cubicBezTo>
                    <a:pt x="13459" y="8623"/>
                    <a:pt x="13311" y="9046"/>
                    <a:pt x="13019" y="9405"/>
                  </a:cubicBezTo>
                  <a:lnTo>
                    <a:pt x="10798" y="11864"/>
                  </a:lnTo>
                  <a:lnTo>
                    <a:pt x="11433" y="10179"/>
                  </a:lnTo>
                  <a:cubicBezTo>
                    <a:pt x="11607" y="9458"/>
                    <a:pt x="11727" y="8749"/>
                    <a:pt x="11793" y="8037"/>
                  </a:cubicBezTo>
                  <a:cubicBezTo>
                    <a:pt x="11844" y="7495"/>
                    <a:pt x="11793" y="6863"/>
                    <a:pt x="11133" y="6667"/>
                  </a:cubicBezTo>
                  <a:cubicBezTo>
                    <a:pt x="10797" y="6567"/>
                    <a:pt x="10417" y="6677"/>
                    <a:pt x="10232" y="6925"/>
                  </a:cubicBezTo>
                  <a:lnTo>
                    <a:pt x="9147" y="7917"/>
                  </a:lnTo>
                  <a:lnTo>
                    <a:pt x="8061" y="8908"/>
                  </a:lnTo>
                  <a:lnTo>
                    <a:pt x="7024" y="11610"/>
                  </a:lnTo>
                  <a:lnTo>
                    <a:pt x="7446" y="12216"/>
                  </a:lnTo>
                  <a:lnTo>
                    <a:pt x="7509" y="16341"/>
                  </a:lnTo>
                  <a:lnTo>
                    <a:pt x="10120" y="17468"/>
                  </a:lnTo>
                  <a:lnTo>
                    <a:pt x="8626" y="18562"/>
                  </a:lnTo>
                  <a:lnTo>
                    <a:pt x="9123" y="19202"/>
                  </a:lnTo>
                  <a:cubicBezTo>
                    <a:pt x="9107" y="19370"/>
                    <a:pt x="9028" y="19530"/>
                    <a:pt x="8898" y="19661"/>
                  </a:cubicBezTo>
                  <a:cubicBezTo>
                    <a:pt x="8754" y="19806"/>
                    <a:pt x="8553" y="19908"/>
                    <a:pt x="8328" y="19951"/>
                  </a:cubicBezTo>
                  <a:lnTo>
                    <a:pt x="8191" y="20362"/>
                  </a:lnTo>
                  <a:lnTo>
                    <a:pt x="6749" y="20561"/>
                  </a:lnTo>
                  <a:lnTo>
                    <a:pt x="6910" y="19534"/>
                  </a:lnTo>
                  <a:lnTo>
                    <a:pt x="6265" y="19258"/>
                  </a:lnTo>
                  <a:cubicBezTo>
                    <a:pt x="6063" y="19672"/>
                    <a:pt x="5829" y="20076"/>
                    <a:pt x="5564" y="20465"/>
                  </a:cubicBezTo>
                  <a:cubicBezTo>
                    <a:pt x="5300" y="20854"/>
                    <a:pt x="5005" y="21229"/>
                    <a:pt x="4682" y="21587"/>
                  </a:cubicBezTo>
                  <a:cubicBezTo>
                    <a:pt x="4437" y="21600"/>
                    <a:pt x="4192" y="21592"/>
                    <a:pt x="3950" y="21564"/>
                  </a:cubicBezTo>
                  <a:cubicBezTo>
                    <a:pt x="3718" y="21536"/>
                    <a:pt x="3490" y="21490"/>
                    <a:pt x="3270" y="21426"/>
                  </a:cubicBezTo>
                  <a:lnTo>
                    <a:pt x="4099" y="20548"/>
                  </a:lnTo>
                  <a:cubicBezTo>
                    <a:pt x="4373" y="20467"/>
                    <a:pt x="4617" y="20334"/>
                    <a:pt x="4811" y="20159"/>
                  </a:cubicBezTo>
                  <a:cubicBezTo>
                    <a:pt x="5000" y="19988"/>
                    <a:pt x="5136" y="19783"/>
                    <a:pt x="5207" y="19561"/>
                  </a:cubicBezTo>
                  <a:lnTo>
                    <a:pt x="5308" y="19175"/>
                  </a:lnTo>
                  <a:lnTo>
                    <a:pt x="3857" y="19125"/>
                  </a:lnTo>
                  <a:lnTo>
                    <a:pt x="3822" y="18533"/>
                  </a:lnTo>
                  <a:lnTo>
                    <a:pt x="2780" y="18105"/>
                  </a:lnTo>
                  <a:lnTo>
                    <a:pt x="2563" y="20019"/>
                  </a:lnTo>
                  <a:lnTo>
                    <a:pt x="2209" y="17649"/>
                  </a:lnTo>
                  <a:lnTo>
                    <a:pt x="693" y="17340"/>
                  </a:lnTo>
                  <a:lnTo>
                    <a:pt x="577" y="16422"/>
                  </a:lnTo>
                  <a:lnTo>
                    <a:pt x="0" y="16138"/>
                  </a:lnTo>
                  <a:cubicBezTo>
                    <a:pt x="141" y="15996"/>
                    <a:pt x="266" y="15844"/>
                    <a:pt x="373" y="15683"/>
                  </a:cubicBezTo>
                  <a:cubicBezTo>
                    <a:pt x="476" y="15530"/>
                    <a:pt x="562" y="15369"/>
                    <a:pt x="664" y="15215"/>
                  </a:cubicBezTo>
                  <a:cubicBezTo>
                    <a:pt x="974" y="14745"/>
                    <a:pt x="1421" y="14343"/>
                    <a:pt x="1966" y="14044"/>
                  </a:cubicBezTo>
                  <a:cubicBezTo>
                    <a:pt x="1702" y="13886"/>
                    <a:pt x="1545" y="13636"/>
                    <a:pt x="1544" y="13371"/>
                  </a:cubicBezTo>
                  <a:cubicBezTo>
                    <a:pt x="1543" y="13100"/>
                    <a:pt x="1702" y="12846"/>
                    <a:pt x="1971" y="12687"/>
                  </a:cubicBezTo>
                  <a:lnTo>
                    <a:pt x="1958" y="10961"/>
                  </a:lnTo>
                  <a:cubicBezTo>
                    <a:pt x="1963" y="10784"/>
                    <a:pt x="2026" y="10611"/>
                    <a:pt x="2141" y="10460"/>
                  </a:cubicBezTo>
                  <a:cubicBezTo>
                    <a:pt x="2274" y="10286"/>
                    <a:pt x="2469" y="10150"/>
                    <a:pt x="2701" y="10070"/>
                  </a:cubicBezTo>
                  <a:cubicBezTo>
                    <a:pt x="2744" y="9570"/>
                    <a:pt x="2876" y="9078"/>
                    <a:pt x="3092" y="8608"/>
                  </a:cubicBezTo>
                  <a:cubicBezTo>
                    <a:pt x="3321" y="8109"/>
                    <a:pt x="3643" y="7641"/>
                    <a:pt x="4045" y="7219"/>
                  </a:cubicBezTo>
                  <a:cubicBezTo>
                    <a:pt x="4335" y="6823"/>
                    <a:pt x="4679" y="6454"/>
                    <a:pt x="5072" y="6120"/>
                  </a:cubicBezTo>
                  <a:cubicBezTo>
                    <a:pt x="5489" y="5764"/>
                    <a:pt x="5957" y="5450"/>
                    <a:pt x="6467" y="5185"/>
                  </a:cubicBezTo>
                  <a:lnTo>
                    <a:pt x="6944" y="3002"/>
                  </a:lnTo>
                  <a:cubicBezTo>
                    <a:pt x="7551" y="2546"/>
                    <a:pt x="8131" y="2067"/>
                    <a:pt x="8681" y="1566"/>
                  </a:cubicBezTo>
                  <a:cubicBezTo>
                    <a:pt x="9232" y="1064"/>
                    <a:pt x="9753" y="542"/>
                    <a:pt x="10242" y="0"/>
                  </a:cubicBez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35" name="Figure"/>
            <p:cNvSpPr/>
            <p:nvPr/>
          </p:nvSpPr>
          <p:spPr>
            <a:xfrm>
              <a:off x="3844045" y="1838835"/>
              <a:ext cx="1459036" cy="1745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5" fill="norm" stroke="1" extrusionOk="0">
                  <a:moveTo>
                    <a:pt x="11581" y="1774"/>
                  </a:moveTo>
                  <a:lnTo>
                    <a:pt x="14131" y="918"/>
                  </a:lnTo>
                  <a:cubicBezTo>
                    <a:pt x="14509" y="1525"/>
                    <a:pt x="15177" y="1972"/>
                    <a:pt x="15973" y="2153"/>
                  </a:cubicBezTo>
                  <a:cubicBezTo>
                    <a:pt x="16947" y="2374"/>
                    <a:pt x="18145" y="2184"/>
                    <a:pt x="18882" y="2849"/>
                  </a:cubicBezTo>
                  <a:cubicBezTo>
                    <a:pt x="19574" y="3472"/>
                    <a:pt x="19370" y="4471"/>
                    <a:pt x="18470" y="4876"/>
                  </a:cubicBezTo>
                  <a:cubicBezTo>
                    <a:pt x="19629" y="5073"/>
                    <a:pt x="20515" y="5848"/>
                    <a:pt x="20686" y="6815"/>
                  </a:cubicBezTo>
                  <a:cubicBezTo>
                    <a:pt x="20882" y="7924"/>
                    <a:pt x="20107" y="8994"/>
                    <a:pt x="18831" y="9376"/>
                  </a:cubicBezTo>
                  <a:lnTo>
                    <a:pt x="20721" y="9810"/>
                  </a:lnTo>
                  <a:cubicBezTo>
                    <a:pt x="20743" y="10248"/>
                    <a:pt x="20551" y="10676"/>
                    <a:pt x="20187" y="10996"/>
                  </a:cubicBezTo>
                  <a:cubicBezTo>
                    <a:pt x="19816" y="11322"/>
                    <a:pt x="19300" y="11508"/>
                    <a:pt x="18759" y="11511"/>
                  </a:cubicBezTo>
                  <a:lnTo>
                    <a:pt x="21600" y="12743"/>
                  </a:lnTo>
                  <a:lnTo>
                    <a:pt x="17607" y="13392"/>
                  </a:lnTo>
                  <a:lnTo>
                    <a:pt x="19458" y="13976"/>
                  </a:lnTo>
                  <a:lnTo>
                    <a:pt x="18633" y="15247"/>
                  </a:lnTo>
                  <a:lnTo>
                    <a:pt x="15263" y="17131"/>
                  </a:lnTo>
                  <a:lnTo>
                    <a:pt x="14017" y="15779"/>
                  </a:lnTo>
                  <a:lnTo>
                    <a:pt x="12220" y="15560"/>
                  </a:lnTo>
                  <a:lnTo>
                    <a:pt x="12182" y="18112"/>
                  </a:lnTo>
                  <a:cubicBezTo>
                    <a:pt x="12075" y="19705"/>
                    <a:pt x="10648" y="21026"/>
                    <a:pt x="8744" y="21294"/>
                  </a:cubicBezTo>
                  <a:cubicBezTo>
                    <a:pt x="6575" y="21600"/>
                    <a:pt x="4601" y="20491"/>
                    <a:pt x="3103" y="19124"/>
                  </a:cubicBezTo>
                  <a:cubicBezTo>
                    <a:pt x="1768" y="17905"/>
                    <a:pt x="716" y="16494"/>
                    <a:pt x="0" y="14961"/>
                  </a:cubicBezTo>
                  <a:cubicBezTo>
                    <a:pt x="735" y="15025"/>
                    <a:pt x="1478" y="14976"/>
                    <a:pt x="2192" y="14818"/>
                  </a:cubicBezTo>
                  <a:cubicBezTo>
                    <a:pt x="2897" y="14662"/>
                    <a:pt x="3562" y="14400"/>
                    <a:pt x="4155" y="14047"/>
                  </a:cubicBezTo>
                  <a:cubicBezTo>
                    <a:pt x="3879" y="13530"/>
                    <a:pt x="3672" y="12991"/>
                    <a:pt x="3537" y="12437"/>
                  </a:cubicBezTo>
                  <a:cubicBezTo>
                    <a:pt x="3357" y="11701"/>
                    <a:pt x="3306" y="10948"/>
                    <a:pt x="3384" y="10200"/>
                  </a:cubicBezTo>
                  <a:lnTo>
                    <a:pt x="1385" y="10392"/>
                  </a:lnTo>
                  <a:cubicBezTo>
                    <a:pt x="1209" y="8968"/>
                    <a:pt x="1397" y="7529"/>
                    <a:pt x="1936" y="6169"/>
                  </a:cubicBezTo>
                  <a:cubicBezTo>
                    <a:pt x="3012" y="3458"/>
                    <a:pt x="5384" y="1229"/>
                    <a:pt x="8501" y="0"/>
                  </a:cubicBezTo>
                  <a:lnTo>
                    <a:pt x="11581" y="1774"/>
                  </a:ln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36" name="Figure"/>
            <p:cNvSpPr/>
            <p:nvPr/>
          </p:nvSpPr>
          <p:spPr>
            <a:xfrm>
              <a:off x="6658475" y="3067343"/>
              <a:ext cx="552459" cy="426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6" h="21448" fill="norm" stroke="1" extrusionOk="0">
                  <a:moveTo>
                    <a:pt x="0" y="21448"/>
                  </a:moveTo>
                  <a:lnTo>
                    <a:pt x="5886" y="18802"/>
                  </a:lnTo>
                  <a:cubicBezTo>
                    <a:pt x="8013" y="17099"/>
                    <a:pt x="10303" y="15776"/>
                    <a:pt x="12696" y="14870"/>
                  </a:cubicBezTo>
                  <a:cubicBezTo>
                    <a:pt x="15222" y="13913"/>
                    <a:pt x="17839" y="13428"/>
                    <a:pt x="20468" y="13430"/>
                  </a:cubicBezTo>
                  <a:cubicBezTo>
                    <a:pt x="21600" y="10362"/>
                    <a:pt x="21297" y="6714"/>
                    <a:pt x="19688" y="4039"/>
                  </a:cubicBezTo>
                  <a:cubicBezTo>
                    <a:pt x="18079" y="1364"/>
                    <a:pt x="15505" y="177"/>
                    <a:pt x="12904" y="18"/>
                  </a:cubicBezTo>
                  <a:cubicBezTo>
                    <a:pt x="10101" y="-152"/>
                    <a:pt x="7270" y="854"/>
                    <a:pt x="5321" y="3490"/>
                  </a:cubicBezTo>
                  <a:cubicBezTo>
                    <a:pt x="4202" y="5004"/>
                    <a:pt x="3485" y="6954"/>
                    <a:pt x="3287" y="9048"/>
                  </a:cubicBezTo>
                  <a:cubicBezTo>
                    <a:pt x="3058" y="11466"/>
                    <a:pt x="3533" y="13909"/>
                    <a:pt x="4617" y="15886"/>
                  </a:cubicBezTo>
                  <a:lnTo>
                    <a:pt x="0" y="21448"/>
                  </a:ln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37" name="Figure"/>
            <p:cNvSpPr/>
            <p:nvPr/>
          </p:nvSpPr>
          <p:spPr>
            <a:xfrm>
              <a:off x="6790655" y="3329289"/>
              <a:ext cx="455480" cy="476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473" fill="norm" stroke="1" extrusionOk="0">
                  <a:moveTo>
                    <a:pt x="19046" y="8"/>
                  </a:moveTo>
                  <a:cubicBezTo>
                    <a:pt x="19961" y="1013"/>
                    <a:pt x="20651" y="2185"/>
                    <a:pt x="21073" y="3452"/>
                  </a:cubicBezTo>
                  <a:cubicBezTo>
                    <a:pt x="21443" y="4564"/>
                    <a:pt x="21600" y="5730"/>
                    <a:pt x="21537" y="6896"/>
                  </a:cubicBezTo>
                  <a:cubicBezTo>
                    <a:pt x="20764" y="8456"/>
                    <a:pt x="19688" y="9862"/>
                    <a:pt x="18365" y="11040"/>
                  </a:cubicBezTo>
                  <a:cubicBezTo>
                    <a:pt x="17353" y="11942"/>
                    <a:pt x="16208" y="12698"/>
                    <a:pt x="14966" y="13285"/>
                  </a:cubicBezTo>
                  <a:lnTo>
                    <a:pt x="18583" y="19788"/>
                  </a:lnTo>
                  <a:cubicBezTo>
                    <a:pt x="17664" y="20404"/>
                    <a:pt x="16639" y="20863"/>
                    <a:pt x="15554" y="21145"/>
                  </a:cubicBezTo>
                  <a:cubicBezTo>
                    <a:pt x="14320" y="21466"/>
                    <a:pt x="13032" y="21552"/>
                    <a:pt x="11763" y="21398"/>
                  </a:cubicBezTo>
                  <a:cubicBezTo>
                    <a:pt x="9852" y="21495"/>
                    <a:pt x="7943" y="21180"/>
                    <a:pt x="6178" y="20478"/>
                  </a:cubicBezTo>
                  <a:cubicBezTo>
                    <a:pt x="4655" y="19872"/>
                    <a:pt x="3270" y="18989"/>
                    <a:pt x="2101" y="17879"/>
                  </a:cubicBezTo>
                  <a:lnTo>
                    <a:pt x="3766" y="12285"/>
                  </a:lnTo>
                  <a:cubicBezTo>
                    <a:pt x="2902" y="11467"/>
                    <a:pt x="2156" y="10545"/>
                    <a:pt x="1544" y="9542"/>
                  </a:cubicBezTo>
                  <a:cubicBezTo>
                    <a:pt x="830" y="8369"/>
                    <a:pt x="309" y="7098"/>
                    <a:pt x="0" y="5774"/>
                  </a:cubicBezTo>
                  <a:cubicBezTo>
                    <a:pt x="1662" y="4636"/>
                    <a:pt x="3430" y="3646"/>
                    <a:pt x="5283" y="2818"/>
                  </a:cubicBezTo>
                  <a:cubicBezTo>
                    <a:pt x="7432" y="1857"/>
                    <a:pt x="9684" y="1117"/>
                    <a:pt x="12005" y="640"/>
                  </a:cubicBezTo>
                  <a:cubicBezTo>
                    <a:pt x="14317" y="164"/>
                    <a:pt x="16681" y="-48"/>
                    <a:pt x="19046" y="8"/>
                  </a:cubicBez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38" name="Figure"/>
            <p:cNvSpPr/>
            <p:nvPr/>
          </p:nvSpPr>
          <p:spPr>
            <a:xfrm>
              <a:off x="6001086" y="3200945"/>
              <a:ext cx="533563" cy="96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8" fill="norm" stroke="1" extrusionOk="0">
                  <a:moveTo>
                    <a:pt x="9414" y="16157"/>
                  </a:moveTo>
                  <a:lnTo>
                    <a:pt x="9882" y="20215"/>
                  </a:lnTo>
                  <a:lnTo>
                    <a:pt x="8794" y="20898"/>
                  </a:lnTo>
                  <a:cubicBezTo>
                    <a:pt x="7667" y="21213"/>
                    <a:pt x="6445" y="21415"/>
                    <a:pt x="5188" y="21492"/>
                  </a:cubicBezTo>
                  <a:cubicBezTo>
                    <a:pt x="3425" y="21600"/>
                    <a:pt x="1641" y="21462"/>
                    <a:pt x="0" y="21091"/>
                  </a:cubicBezTo>
                  <a:lnTo>
                    <a:pt x="11673" y="6043"/>
                  </a:lnTo>
                  <a:lnTo>
                    <a:pt x="10887" y="4805"/>
                  </a:lnTo>
                  <a:lnTo>
                    <a:pt x="16248" y="470"/>
                  </a:lnTo>
                  <a:lnTo>
                    <a:pt x="21579" y="0"/>
                  </a:lnTo>
                  <a:lnTo>
                    <a:pt x="21336" y="663"/>
                  </a:lnTo>
                  <a:lnTo>
                    <a:pt x="17809" y="1437"/>
                  </a:lnTo>
                  <a:cubicBezTo>
                    <a:pt x="18722" y="1927"/>
                    <a:pt x="19521" y="2478"/>
                    <a:pt x="20187" y="3077"/>
                  </a:cubicBezTo>
                  <a:cubicBezTo>
                    <a:pt x="20763" y="3594"/>
                    <a:pt x="21237" y="4143"/>
                    <a:pt x="21600" y="4716"/>
                  </a:cubicBezTo>
                  <a:cubicBezTo>
                    <a:pt x="21502" y="5115"/>
                    <a:pt x="21303" y="5505"/>
                    <a:pt x="21010" y="5874"/>
                  </a:cubicBezTo>
                  <a:cubicBezTo>
                    <a:pt x="20645" y="6334"/>
                    <a:pt x="20137" y="6756"/>
                    <a:pt x="19510" y="7122"/>
                  </a:cubicBezTo>
                  <a:lnTo>
                    <a:pt x="14169" y="8482"/>
                  </a:lnTo>
                  <a:lnTo>
                    <a:pt x="9700" y="14274"/>
                  </a:lnTo>
                  <a:lnTo>
                    <a:pt x="9414" y="16157"/>
                  </a:ln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39" name="Figure"/>
            <p:cNvSpPr/>
            <p:nvPr/>
          </p:nvSpPr>
          <p:spPr>
            <a:xfrm>
              <a:off x="6148299" y="5263691"/>
              <a:ext cx="1389901" cy="226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0" fill="norm" stroke="1" extrusionOk="0">
                  <a:moveTo>
                    <a:pt x="18474" y="14"/>
                  </a:moveTo>
                  <a:lnTo>
                    <a:pt x="20497" y="1777"/>
                  </a:lnTo>
                  <a:lnTo>
                    <a:pt x="21600" y="7443"/>
                  </a:lnTo>
                  <a:lnTo>
                    <a:pt x="21542" y="17031"/>
                  </a:lnTo>
                  <a:lnTo>
                    <a:pt x="18737" y="17801"/>
                  </a:lnTo>
                  <a:lnTo>
                    <a:pt x="20450" y="19971"/>
                  </a:lnTo>
                  <a:lnTo>
                    <a:pt x="18496" y="21550"/>
                  </a:lnTo>
                  <a:lnTo>
                    <a:pt x="15013" y="20939"/>
                  </a:lnTo>
                  <a:lnTo>
                    <a:pt x="15142" y="17086"/>
                  </a:lnTo>
                  <a:lnTo>
                    <a:pt x="12346" y="17223"/>
                  </a:lnTo>
                  <a:lnTo>
                    <a:pt x="11159" y="15494"/>
                  </a:lnTo>
                  <a:lnTo>
                    <a:pt x="10979" y="7411"/>
                  </a:lnTo>
                  <a:lnTo>
                    <a:pt x="8618" y="13839"/>
                  </a:lnTo>
                  <a:lnTo>
                    <a:pt x="8613" y="15756"/>
                  </a:lnTo>
                  <a:lnTo>
                    <a:pt x="5248" y="18112"/>
                  </a:lnTo>
                  <a:lnTo>
                    <a:pt x="5256" y="20741"/>
                  </a:lnTo>
                  <a:lnTo>
                    <a:pt x="3067" y="21227"/>
                  </a:lnTo>
                  <a:lnTo>
                    <a:pt x="560" y="20603"/>
                  </a:lnTo>
                  <a:lnTo>
                    <a:pt x="1981" y="18071"/>
                  </a:lnTo>
                  <a:lnTo>
                    <a:pt x="0" y="17054"/>
                  </a:lnTo>
                  <a:lnTo>
                    <a:pt x="760" y="7735"/>
                  </a:lnTo>
                  <a:lnTo>
                    <a:pt x="2495" y="3092"/>
                  </a:lnTo>
                  <a:lnTo>
                    <a:pt x="10762" y="2952"/>
                  </a:lnTo>
                  <a:lnTo>
                    <a:pt x="16550" y="2529"/>
                  </a:lnTo>
                  <a:cubicBezTo>
                    <a:pt x="15611" y="1959"/>
                    <a:pt x="15583" y="1034"/>
                    <a:pt x="16486" y="443"/>
                  </a:cubicBezTo>
                  <a:cubicBezTo>
                    <a:pt x="16995" y="110"/>
                    <a:pt x="17737" y="-50"/>
                    <a:pt x="18474" y="14"/>
                  </a:cubicBez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40" name="Figure"/>
            <p:cNvSpPr/>
            <p:nvPr/>
          </p:nvSpPr>
          <p:spPr>
            <a:xfrm>
              <a:off x="7275909" y="4724262"/>
              <a:ext cx="254236" cy="686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432" fill="norm" stroke="1" extrusionOk="0">
                  <a:moveTo>
                    <a:pt x="21035" y="98"/>
                  </a:moveTo>
                  <a:cubicBezTo>
                    <a:pt x="21503" y="1921"/>
                    <a:pt x="21600" y="3754"/>
                    <a:pt x="21324" y="5582"/>
                  </a:cubicBezTo>
                  <a:cubicBezTo>
                    <a:pt x="21046" y="7426"/>
                    <a:pt x="20390" y="9259"/>
                    <a:pt x="19361" y="11066"/>
                  </a:cubicBezTo>
                  <a:lnTo>
                    <a:pt x="14071" y="15996"/>
                  </a:lnTo>
                  <a:lnTo>
                    <a:pt x="16236" y="21432"/>
                  </a:lnTo>
                  <a:lnTo>
                    <a:pt x="4719" y="16481"/>
                  </a:lnTo>
                  <a:lnTo>
                    <a:pt x="8712" y="14784"/>
                  </a:lnTo>
                  <a:lnTo>
                    <a:pt x="8119" y="8512"/>
                  </a:lnTo>
                  <a:lnTo>
                    <a:pt x="2360" y="6056"/>
                  </a:lnTo>
                  <a:lnTo>
                    <a:pt x="0" y="2580"/>
                  </a:lnTo>
                  <a:cubicBezTo>
                    <a:pt x="1939" y="1891"/>
                    <a:pt x="4167" y="1323"/>
                    <a:pt x="6598" y="897"/>
                  </a:cubicBezTo>
                  <a:cubicBezTo>
                    <a:pt x="11091" y="110"/>
                    <a:pt x="16115" y="-168"/>
                    <a:pt x="21035" y="98"/>
                  </a:cubicBez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41" name="Figure"/>
            <p:cNvSpPr/>
            <p:nvPr/>
          </p:nvSpPr>
          <p:spPr>
            <a:xfrm>
              <a:off x="6007503" y="3731681"/>
              <a:ext cx="1737451" cy="1894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1" fill="norm" stroke="1" extrusionOk="0">
                  <a:moveTo>
                    <a:pt x="14502" y="535"/>
                  </a:moveTo>
                  <a:cubicBezTo>
                    <a:pt x="16108" y="1171"/>
                    <a:pt x="17491" y="2198"/>
                    <a:pt x="18496" y="3502"/>
                  </a:cubicBezTo>
                  <a:cubicBezTo>
                    <a:pt x="19338" y="4595"/>
                    <a:pt x="19894" y="5836"/>
                    <a:pt x="20370" y="7082"/>
                  </a:cubicBezTo>
                  <a:cubicBezTo>
                    <a:pt x="20868" y="8390"/>
                    <a:pt x="21284" y="9725"/>
                    <a:pt x="21600" y="11091"/>
                  </a:cubicBezTo>
                  <a:cubicBezTo>
                    <a:pt x="21323" y="11336"/>
                    <a:pt x="20978" y="11509"/>
                    <a:pt x="20602" y="11593"/>
                  </a:cubicBezTo>
                  <a:cubicBezTo>
                    <a:pt x="19909" y="11747"/>
                    <a:pt x="19196" y="11585"/>
                    <a:pt x="18489" y="11522"/>
                  </a:cubicBezTo>
                  <a:cubicBezTo>
                    <a:pt x="17948" y="11474"/>
                    <a:pt x="17400" y="11484"/>
                    <a:pt x="16871" y="11600"/>
                  </a:cubicBezTo>
                  <a:cubicBezTo>
                    <a:pt x="16436" y="11695"/>
                    <a:pt x="16023" y="11859"/>
                    <a:pt x="15652" y="12085"/>
                  </a:cubicBezTo>
                  <a:lnTo>
                    <a:pt x="16003" y="13517"/>
                  </a:lnTo>
                  <a:lnTo>
                    <a:pt x="16952" y="14586"/>
                  </a:lnTo>
                  <a:cubicBezTo>
                    <a:pt x="17013" y="14944"/>
                    <a:pt x="17055" y="15303"/>
                    <a:pt x="17078" y="15664"/>
                  </a:cubicBezTo>
                  <a:cubicBezTo>
                    <a:pt x="17101" y="16023"/>
                    <a:pt x="17105" y="16382"/>
                    <a:pt x="17090" y="16742"/>
                  </a:cubicBezTo>
                  <a:lnTo>
                    <a:pt x="15722" y="17779"/>
                  </a:lnTo>
                  <a:lnTo>
                    <a:pt x="15647" y="20515"/>
                  </a:lnTo>
                  <a:cubicBezTo>
                    <a:pt x="13405" y="20663"/>
                    <a:pt x="11169" y="20873"/>
                    <a:pt x="8942" y="21146"/>
                  </a:cubicBezTo>
                  <a:cubicBezTo>
                    <a:pt x="7212" y="21357"/>
                    <a:pt x="5433" y="21600"/>
                    <a:pt x="3779" y="21080"/>
                  </a:cubicBezTo>
                  <a:cubicBezTo>
                    <a:pt x="3396" y="20960"/>
                    <a:pt x="3031" y="20801"/>
                    <a:pt x="2689" y="20605"/>
                  </a:cubicBezTo>
                  <a:cubicBezTo>
                    <a:pt x="2735" y="19772"/>
                    <a:pt x="2877" y="18947"/>
                    <a:pt x="3112" y="18141"/>
                  </a:cubicBezTo>
                  <a:cubicBezTo>
                    <a:pt x="3342" y="17350"/>
                    <a:pt x="3660" y="16582"/>
                    <a:pt x="4062" y="15850"/>
                  </a:cubicBezTo>
                  <a:cubicBezTo>
                    <a:pt x="4116" y="14969"/>
                    <a:pt x="4178" y="14089"/>
                    <a:pt x="4248" y="13209"/>
                  </a:cubicBezTo>
                  <a:cubicBezTo>
                    <a:pt x="4410" y="11186"/>
                    <a:pt x="4616" y="9166"/>
                    <a:pt x="4866" y="7150"/>
                  </a:cubicBezTo>
                  <a:cubicBezTo>
                    <a:pt x="4702" y="6932"/>
                    <a:pt x="4477" y="6761"/>
                    <a:pt x="4218" y="6652"/>
                  </a:cubicBezTo>
                  <a:cubicBezTo>
                    <a:pt x="3956" y="6542"/>
                    <a:pt x="3665" y="6498"/>
                    <a:pt x="3366" y="6479"/>
                  </a:cubicBezTo>
                  <a:cubicBezTo>
                    <a:pt x="3052" y="6460"/>
                    <a:pt x="2736" y="6467"/>
                    <a:pt x="2420" y="6467"/>
                  </a:cubicBezTo>
                  <a:cubicBezTo>
                    <a:pt x="2031" y="6467"/>
                    <a:pt x="1641" y="6457"/>
                    <a:pt x="1253" y="6435"/>
                  </a:cubicBezTo>
                  <a:cubicBezTo>
                    <a:pt x="984" y="6263"/>
                    <a:pt x="747" y="6055"/>
                    <a:pt x="548" y="5817"/>
                  </a:cubicBezTo>
                  <a:cubicBezTo>
                    <a:pt x="293" y="5512"/>
                    <a:pt x="107" y="5163"/>
                    <a:pt x="0" y="4792"/>
                  </a:cubicBezTo>
                  <a:cubicBezTo>
                    <a:pt x="634" y="4994"/>
                    <a:pt x="1321" y="5014"/>
                    <a:pt x="1968" y="4850"/>
                  </a:cubicBezTo>
                  <a:cubicBezTo>
                    <a:pt x="2349" y="4754"/>
                    <a:pt x="2708" y="4595"/>
                    <a:pt x="3027" y="4381"/>
                  </a:cubicBezTo>
                  <a:cubicBezTo>
                    <a:pt x="3019" y="3567"/>
                    <a:pt x="3315" y="2773"/>
                    <a:pt x="3866" y="2130"/>
                  </a:cubicBezTo>
                  <a:cubicBezTo>
                    <a:pt x="4369" y="1543"/>
                    <a:pt x="5060" y="1111"/>
                    <a:pt x="5843" y="895"/>
                  </a:cubicBezTo>
                  <a:lnTo>
                    <a:pt x="10049" y="0"/>
                  </a:lnTo>
                  <a:cubicBezTo>
                    <a:pt x="10698" y="390"/>
                    <a:pt x="11435" y="640"/>
                    <a:pt x="12206" y="733"/>
                  </a:cubicBezTo>
                  <a:cubicBezTo>
                    <a:pt x="12978" y="826"/>
                    <a:pt x="13763" y="758"/>
                    <a:pt x="14502" y="535"/>
                  </a:cubicBezTo>
                  <a:close/>
                </a:path>
              </a:pathLst>
            </a:custGeom>
            <a:blipFill rotWithShape="1">
              <a:blip r:embed="rId6"/>
              <a:srcRect l="0" t="0" r="0" b="0"/>
              <a:tile tx="0" ty="0" sx="100000" sy="100000" flip="none" algn="tl"/>
            </a:blip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42" name="Figure"/>
            <p:cNvSpPr/>
            <p:nvPr/>
          </p:nvSpPr>
          <p:spPr>
            <a:xfrm>
              <a:off x="8994165" y="2477837"/>
              <a:ext cx="2273457" cy="3299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7" fill="norm" stroke="1" extrusionOk="0">
                  <a:moveTo>
                    <a:pt x="14413" y="101"/>
                  </a:moveTo>
                  <a:lnTo>
                    <a:pt x="16624" y="0"/>
                  </a:lnTo>
                  <a:cubicBezTo>
                    <a:pt x="17119" y="282"/>
                    <a:pt x="17698" y="487"/>
                    <a:pt x="18320" y="599"/>
                  </a:cubicBezTo>
                  <a:cubicBezTo>
                    <a:pt x="18868" y="698"/>
                    <a:pt x="19438" y="722"/>
                    <a:pt x="19995" y="793"/>
                  </a:cubicBezTo>
                  <a:cubicBezTo>
                    <a:pt x="20548" y="864"/>
                    <a:pt x="21087" y="980"/>
                    <a:pt x="21600" y="1138"/>
                  </a:cubicBezTo>
                  <a:lnTo>
                    <a:pt x="20513" y="3236"/>
                  </a:lnTo>
                  <a:lnTo>
                    <a:pt x="18810" y="4971"/>
                  </a:lnTo>
                  <a:cubicBezTo>
                    <a:pt x="19237" y="6994"/>
                    <a:pt x="19553" y="9028"/>
                    <a:pt x="19758" y="11067"/>
                  </a:cubicBezTo>
                  <a:cubicBezTo>
                    <a:pt x="20101" y="14471"/>
                    <a:pt x="20134" y="17886"/>
                    <a:pt x="19859" y="21293"/>
                  </a:cubicBezTo>
                  <a:cubicBezTo>
                    <a:pt x="18582" y="21257"/>
                    <a:pt x="17304" y="21245"/>
                    <a:pt x="16026" y="21255"/>
                  </a:cubicBezTo>
                  <a:cubicBezTo>
                    <a:pt x="14837" y="21265"/>
                    <a:pt x="13649" y="21294"/>
                    <a:pt x="12463" y="21344"/>
                  </a:cubicBezTo>
                  <a:cubicBezTo>
                    <a:pt x="10752" y="21524"/>
                    <a:pt x="9022" y="21600"/>
                    <a:pt x="7292" y="21570"/>
                  </a:cubicBezTo>
                  <a:cubicBezTo>
                    <a:pt x="5347" y="21537"/>
                    <a:pt x="3411" y="21370"/>
                    <a:pt x="1514" y="21073"/>
                  </a:cubicBezTo>
                  <a:cubicBezTo>
                    <a:pt x="2594" y="19361"/>
                    <a:pt x="3417" y="17577"/>
                    <a:pt x="3973" y="15751"/>
                  </a:cubicBezTo>
                  <a:cubicBezTo>
                    <a:pt x="4437" y="14223"/>
                    <a:pt x="4712" y="12671"/>
                    <a:pt x="4794" y="11112"/>
                  </a:cubicBezTo>
                  <a:lnTo>
                    <a:pt x="5245" y="10223"/>
                  </a:lnTo>
                  <a:cubicBezTo>
                    <a:pt x="4958" y="10033"/>
                    <a:pt x="4670" y="9843"/>
                    <a:pt x="4383" y="9653"/>
                  </a:cubicBezTo>
                  <a:cubicBezTo>
                    <a:pt x="4095" y="9464"/>
                    <a:pt x="3808" y="9274"/>
                    <a:pt x="3520" y="9084"/>
                  </a:cubicBezTo>
                  <a:lnTo>
                    <a:pt x="3520" y="7692"/>
                  </a:lnTo>
                  <a:cubicBezTo>
                    <a:pt x="2839" y="7572"/>
                    <a:pt x="2192" y="7372"/>
                    <a:pt x="1609" y="7101"/>
                  </a:cubicBezTo>
                  <a:cubicBezTo>
                    <a:pt x="980" y="6810"/>
                    <a:pt x="435" y="6442"/>
                    <a:pt x="0" y="6014"/>
                  </a:cubicBezTo>
                  <a:lnTo>
                    <a:pt x="0" y="4343"/>
                  </a:lnTo>
                  <a:lnTo>
                    <a:pt x="4891" y="2361"/>
                  </a:lnTo>
                  <a:cubicBezTo>
                    <a:pt x="5784" y="3375"/>
                    <a:pt x="7380" y="3996"/>
                    <a:pt x="9103" y="4000"/>
                  </a:cubicBezTo>
                  <a:cubicBezTo>
                    <a:pt x="12181" y="4007"/>
                    <a:pt x="14622" y="2215"/>
                    <a:pt x="14413" y="101"/>
                  </a:cubicBezTo>
                  <a:close/>
                </a:path>
              </a:pathLst>
            </a:custGeom>
            <a:blipFill rotWithShape="1">
              <a:blip r:embed="rId7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43" name="Figure"/>
            <p:cNvSpPr/>
            <p:nvPr/>
          </p:nvSpPr>
          <p:spPr>
            <a:xfrm>
              <a:off x="9270536" y="854215"/>
              <a:ext cx="1590976" cy="2229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254" fill="norm" stroke="1" extrusionOk="0">
                  <a:moveTo>
                    <a:pt x="16966" y="15746"/>
                  </a:moveTo>
                  <a:cubicBezTo>
                    <a:pt x="17061" y="18378"/>
                    <a:pt x="14435" y="20671"/>
                    <a:pt x="10764" y="21162"/>
                  </a:cubicBezTo>
                  <a:cubicBezTo>
                    <a:pt x="8038" y="21527"/>
                    <a:pt x="5252" y="20784"/>
                    <a:pt x="3553" y="19238"/>
                  </a:cubicBezTo>
                  <a:cubicBezTo>
                    <a:pt x="4420" y="18756"/>
                    <a:pt x="5119" y="18140"/>
                    <a:pt x="5597" y="17437"/>
                  </a:cubicBezTo>
                  <a:cubicBezTo>
                    <a:pt x="6194" y="16559"/>
                    <a:pt x="6423" y="15578"/>
                    <a:pt x="6259" y="14612"/>
                  </a:cubicBezTo>
                  <a:lnTo>
                    <a:pt x="5488" y="14334"/>
                  </a:lnTo>
                  <a:cubicBezTo>
                    <a:pt x="5713" y="13883"/>
                    <a:pt x="5856" y="13414"/>
                    <a:pt x="5912" y="12939"/>
                  </a:cubicBezTo>
                  <a:cubicBezTo>
                    <a:pt x="5969" y="12449"/>
                    <a:pt x="5935" y="11956"/>
                    <a:pt x="5810" y="11473"/>
                  </a:cubicBezTo>
                  <a:cubicBezTo>
                    <a:pt x="4930" y="11684"/>
                    <a:pt x="3959" y="11581"/>
                    <a:pt x="3206" y="11198"/>
                  </a:cubicBezTo>
                  <a:cubicBezTo>
                    <a:pt x="2742" y="10963"/>
                    <a:pt x="2395" y="10635"/>
                    <a:pt x="1965" y="10374"/>
                  </a:cubicBezTo>
                  <a:cubicBezTo>
                    <a:pt x="1604" y="10156"/>
                    <a:pt x="1187" y="9987"/>
                    <a:pt x="736" y="9876"/>
                  </a:cubicBezTo>
                  <a:lnTo>
                    <a:pt x="0" y="7985"/>
                  </a:lnTo>
                  <a:lnTo>
                    <a:pt x="1560" y="5866"/>
                  </a:lnTo>
                  <a:lnTo>
                    <a:pt x="181" y="3926"/>
                  </a:lnTo>
                  <a:cubicBezTo>
                    <a:pt x="1304" y="2574"/>
                    <a:pt x="3231" y="1650"/>
                    <a:pt x="5428" y="1410"/>
                  </a:cubicBezTo>
                  <a:cubicBezTo>
                    <a:pt x="6682" y="1272"/>
                    <a:pt x="7966" y="1370"/>
                    <a:pt x="9150" y="1692"/>
                  </a:cubicBezTo>
                  <a:cubicBezTo>
                    <a:pt x="9092" y="1464"/>
                    <a:pt x="8983" y="1245"/>
                    <a:pt x="8836" y="1037"/>
                  </a:cubicBezTo>
                  <a:cubicBezTo>
                    <a:pt x="8562" y="649"/>
                    <a:pt x="8322" y="184"/>
                    <a:pt x="8845" y="26"/>
                  </a:cubicBezTo>
                  <a:cubicBezTo>
                    <a:pt x="9172" y="-73"/>
                    <a:pt x="9478" y="129"/>
                    <a:pt x="9723" y="321"/>
                  </a:cubicBezTo>
                  <a:cubicBezTo>
                    <a:pt x="10175" y="677"/>
                    <a:pt x="10699" y="986"/>
                    <a:pt x="11285" y="1238"/>
                  </a:cubicBezTo>
                  <a:cubicBezTo>
                    <a:pt x="11864" y="1122"/>
                    <a:pt x="12478" y="1126"/>
                    <a:pt x="13053" y="1249"/>
                  </a:cubicBezTo>
                  <a:cubicBezTo>
                    <a:pt x="13623" y="1370"/>
                    <a:pt x="14131" y="1603"/>
                    <a:pt x="14519" y="1920"/>
                  </a:cubicBezTo>
                  <a:cubicBezTo>
                    <a:pt x="16374" y="1655"/>
                    <a:pt x="18290" y="2097"/>
                    <a:pt x="19561" y="3084"/>
                  </a:cubicBezTo>
                  <a:cubicBezTo>
                    <a:pt x="20579" y="3874"/>
                    <a:pt x="21051" y="4915"/>
                    <a:pt x="21302" y="5966"/>
                  </a:cubicBezTo>
                  <a:cubicBezTo>
                    <a:pt x="21581" y="7137"/>
                    <a:pt x="21600" y="8332"/>
                    <a:pt x="21359" y="9507"/>
                  </a:cubicBezTo>
                  <a:cubicBezTo>
                    <a:pt x="20993" y="9905"/>
                    <a:pt x="20650" y="10313"/>
                    <a:pt x="20329" y="10729"/>
                  </a:cubicBezTo>
                  <a:cubicBezTo>
                    <a:pt x="19796" y="11423"/>
                    <a:pt x="19327" y="12141"/>
                    <a:pt x="18926" y="12878"/>
                  </a:cubicBezTo>
                  <a:lnTo>
                    <a:pt x="17451" y="13824"/>
                  </a:lnTo>
                  <a:lnTo>
                    <a:pt x="13919" y="13787"/>
                  </a:lnTo>
                  <a:cubicBezTo>
                    <a:pt x="13864" y="14250"/>
                    <a:pt x="14063" y="14709"/>
                    <a:pt x="14474" y="15072"/>
                  </a:cubicBezTo>
                  <a:cubicBezTo>
                    <a:pt x="15070" y="15598"/>
                    <a:pt x="16023" y="15856"/>
                    <a:pt x="16966" y="15746"/>
                  </a:cubicBez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547" name="Groupe"/>
            <p:cNvGrpSpPr/>
            <p:nvPr/>
          </p:nvGrpSpPr>
          <p:grpSpPr>
            <a:xfrm>
              <a:off x="11345214" y="2022559"/>
              <a:ext cx="1824627" cy="6506434"/>
              <a:chOff x="0" y="0"/>
              <a:chExt cx="1824625" cy="6506433"/>
            </a:xfrm>
          </p:grpSpPr>
          <p:sp>
            <p:nvSpPr>
              <p:cNvPr id="544" name="Figure"/>
              <p:cNvSpPr/>
              <p:nvPr/>
            </p:nvSpPr>
            <p:spPr>
              <a:xfrm>
                <a:off x="0" y="938494"/>
                <a:ext cx="1802362" cy="224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59" fill="norm" stroke="1" extrusionOk="0">
                    <a:moveTo>
                      <a:pt x="14228" y="1172"/>
                    </a:moveTo>
                    <a:cubicBezTo>
                      <a:pt x="15085" y="1605"/>
                      <a:pt x="15958" y="2017"/>
                      <a:pt x="16847" y="2407"/>
                    </a:cubicBezTo>
                    <a:cubicBezTo>
                      <a:pt x="17836" y="2841"/>
                      <a:pt x="18842" y="3247"/>
                      <a:pt x="19866" y="3626"/>
                    </a:cubicBezTo>
                    <a:cubicBezTo>
                      <a:pt x="20356" y="4802"/>
                      <a:pt x="20748" y="6002"/>
                      <a:pt x="21038" y="7220"/>
                    </a:cubicBezTo>
                    <a:cubicBezTo>
                      <a:pt x="21328" y="8437"/>
                      <a:pt x="21516" y="9669"/>
                      <a:pt x="21600" y="10906"/>
                    </a:cubicBezTo>
                    <a:cubicBezTo>
                      <a:pt x="20762" y="11052"/>
                      <a:pt x="19942" y="11257"/>
                      <a:pt x="19150" y="11520"/>
                    </a:cubicBezTo>
                    <a:cubicBezTo>
                      <a:pt x="18454" y="11751"/>
                      <a:pt x="17782" y="12025"/>
                      <a:pt x="17140" y="12341"/>
                    </a:cubicBezTo>
                    <a:lnTo>
                      <a:pt x="16791" y="10562"/>
                    </a:lnTo>
                    <a:lnTo>
                      <a:pt x="15504" y="11216"/>
                    </a:lnTo>
                    <a:lnTo>
                      <a:pt x="15747" y="14290"/>
                    </a:lnTo>
                    <a:cubicBezTo>
                      <a:pt x="16236" y="15030"/>
                      <a:pt x="16666" y="15794"/>
                      <a:pt x="17033" y="16578"/>
                    </a:cubicBezTo>
                    <a:cubicBezTo>
                      <a:pt x="17469" y="17508"/>
                      <a:pt x="17816" y="18464"/>
                      <a:pt x="18071" y="19436"/>
                    </a:cubicBezTo>
                    <a:lnTo>
                      <a:pt x="11842" y="20212"/>
                    </a:lnTo>
                    <a:lnTo>
                      <a:pt x="7513" y="21516"/>
                    </a:lnTo>
                    <a:cubicBezTo>
                      <a:pt x="6746" y="21600"/>
                      <a:pt x="5967" y="21561"/>
                      <a:pt x="5219" y="21400"/>
                    </a:cubicBezTo>
                    <a:cubicBezTo>
                      <a:pt x="4015" y="21142"/>
                      <a:pt x="2944" y="20583"/>
                      <a:pt x="2161" y="19806"/>
                    </a:cubicBezTo>
                    <a:cubicBezTo>
                      <a:pt x="2993" y="17563"/>
                      <a:pt x="3277" y="15213"/>
                      <a:pt x="2995" y="12884"/>
                    </a:cubicBezTo>
                    <a:cubicBezTo>
                      <a:pt x="2920" y="12266"/>
                      <a:pt x="2806" y="11652"/>
                      <a:pt x="2652" y="11043"/>
                    </a:cubicBezTo>
                    <a:lnTo>
                      <a:pt x="0" y="10098"/>
                    </a:lnTo>
                    <a:lnTo>
                      <a:pt x="817" y="1456"/>
                    </a:lnTo>
                    <a:cubicBezTo>
                      <a:pt x="1851" y="1074"/>
                      <a:pt x="2922" y="761"/>
                      <a:pt x="4020" y="520"/>
                    </a:cubicBezTo>
                    <a:cubicBezTo>
                      <a:pt x="5198" y="262"/>
                      <a:pt x="6402" y="88"/>
                      <a:pt x="7619" y="0"/>
                    </a:cubicBezTo>
                    <a:cubicBezTo>
                      <a:pt x="8001" y="997"/>
                      <a:pt x="8981" y="1773"/>
                      <a:pt x="10228" y="2067"/>
                    </a:cubicBezTo>
                    <a:cubicBezTo>
                      <a:pt x="11665" y="2406"/>
                      <a:pt x="13218" y="2059"/>
                      <a:pt x="14228" y="1172"/>
                    </a:cubicBezTo>
                    <a:close/>
                  </a:path>
                </a:pathLst>
              </a:custGeom>
              <a:blipFill rotWithShape="1">
                <a:blip r:embed="rId8"/>
                <a:srcRect l="0" t="0" r="0" b="0"/>
                <a:tile tx="0" ty="0" sx="100000" sy="100000" flip="none" algn="tl"/>
              </a:blip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45" name="Figure"/>
              <p:cNvSpPr/>
              <p:nvPr/>
            </p:nvSpPr>
            <p:spPr>
              <a:xfrm>
                <a:off x="654257" y="0"/>
                <a:ext cx="905450" cy="116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87" fill="norm" stroke="1" extrusionOk="0">
                    <a:moveTo>
                      <a:pt x="12254" y="18960"/>
                    </a:moveTo>
                    <a:lnTo>
                      <a:pt x="12575" y="17430"/>
                    </a:lnTo>
                    <a:lnTo>
                      <a:pt x="14406" y="16605"/>
                    </a:lnTo>
                    <a:cubicBezTo>
                      <a:pt x="14849" y="16104"/>
                      <a:pt x="15223" y="15572"/>
                      <a:pt x="15524" y="15015"/>
                    </a:cubicBezTo>
                    <a:cubicBezTo>
                      <a:pt x="15853" y="14408"/>
                      <a:pt x="16091" y="13776"/>
                      <a:pt x="16237" y="13129"/>
                    </a:cubicBezTo>
                    <a:cubicBezTo>
                      <a:pt x="16924" y="12741"/>
                      <a:pt x="17548" y="12294"/>
                      <a:pt x="18096" y="11796"/>
                    </a:cubicBezTo>
                    <a:cubicBezTo>
                      <a:pt x="18690" y="11257"/>
                      <a:pt x="19190" y="10664"/>
                      <a:pt x="19584" y="10030"/>
                    </a:cubicBezTo>
                    <a:lnTo>
                      <a:pt x="19666" y="7600"/>
                    </a:lnTo>
                    <a:lnTo>
                      <a:pt x="21600" y="5951"/>
                    </a:lnTo>
                    <a:lnTo>
                      <a:pt x="19555" y="5880"/>
                    </a:lnTo>
                    <a:lnTo>
                      <a:pt x="19592" y="3510"/>
                    </a:lnTo>
                    <a:cubicBezTo>
                      <a:pt x="18966" y="2801"/>
                      <a:pt x="18201" y="2168"/>
                      <a:pt x="17323" y="1631"/>
                    </a:cubicBezTo>
                    <a:cubicBezTo>
                      <a:pt x="16215" y="953"/>
                      <a:pt x="14942" y="438"/>
                      <a:pt x="13554" y="185"/>
                    </a:cubicBezTo>
                    <a:cubicBezTo>
                      <a:pt x="10506" y="-372"/>
                      <a:pt x="7295" y="354"/>
                      <a:pt x="5160" y="2082"/>
                    </a:cubicBezTo>
                    <a:lnTo>
                      <a:pt x="2508" y="4397"/>
                    </a:lnTo>
                    <a:lnTo>
                      <a:pt x="1758" y="6417"/>
                    </a:lnTo>
                    <a:cubicBezTo>
                      <a:pt x="1886" y="6703"/>
                      <a:pt x="2014" y="6989"/>
                      <a:pt x="2142" y="7276"/>
                    </a:cubicBezTo>
                    <a:cubicBezTo>
                      <a:pt x="2270" y="7562"/>
                      <a:pt x="2398" y="7848"/>
                      <a:pt x="2526" y="8134"/>
                    </a:cubicBezTo>
                    <a:lnTo>
                      <a:pt x="305" y="8358"/>
                    </a:lnTo>
                    <a:cubicBezTo>
                      <a:pt x="419" y="9043"/>
                      <a:pt x="469" y="9732"/>
                      <a:pt x="457" y="10421"/>
                    </a:cubicBezTo>
                    <a:cubicBezTo>
                      <a:pt x="446" y="11075"/>
                      <a:pt x="378" y="11727"/>
                      <a:pt x="254" y="12374"/>
                    </a:cubicBezTo>
                    <a:cubicBezTo>
                      <a:pt x="608" y="12586"/>
                      <a:pt x="958" y="12802"/>
                      <a:pt x="1304" y="13022"/>
                    </a:cubicBezTo>
                    <a:cubicBezTo>
                      <a:pt x="1551" y="13179"/>
                      <a:pt x="1796" y="13339"/>
                      <a:pt x="2039" y="13500"/>
                    </a:cubicBezTo>
                    <a:lnTo>
                      <a:pt x="0" y="16715"/>
                    </a:lnTo>
                    <a:cubicBezTo>
                      <a:pt x="550" y="18676"/>
                      <a:pt x="2534" y="20231"/>
                      <a:pt x="5116" y="20724"/>
                    </a:cubicBezTo>
                    <a:cubicBezTo>
                      <a:pt x="7749" y="21228"/>
                      <a:pt x="10531" y="20540"/>
                      <a:pt x="12254" y="18960"/>
                    </a:cubicBezTo>
                    <a:close/>
                  </a:path>
                </a:pathLst>
              </a:cu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46" name="Figure"/>
              <p:cNvSpPr/>
              <p:nvPr/>
            </p:nvSpPr>
            <p:spPr>
              <a:xfrm>
                <a:off x="68301" y="2098767"/>
                <a:ext cx="1756325" cy="4407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67" fill="norm" stroke="1" extrusionOk="0">
                    <a:moveTo>
                      <a:pt x="21118" y="0"/>
                    </a:moveTo>
                    <a:cubicBezTo>
                      <a:pt x="21209" y="760"/>
                      <a:pt x="21216" y="1522"/>
                      <a:pt x="21137" y="2283"/>
                    </a:cubicBezTo>
                    <a:cubicBezTo>
                      <a:pt x="21061" y="3020"/>
                      <a:pt x="20904" y="3756"/>
                      <a:pt x="20668" y="4488"/>
                    </a:cubicBezTo>
                    <a:cubicBezTo>
                      <a:pt x="20619" y="4848"/>
                      <a:pt x="20515" y="5207"/>
                      <a:pt x="20355" y="5563"/>
                    </a:cubicBezTo>
                    <a:cubicBezTo>
                      <a:pt x="20204" y="5898"/>
                      <a:pt x="20004" y="6230"/>
                      <a:pt x="19756" y="6557"/>
                    </a:cubicBezTo>
                    <a:cubicBezTo>
                      <a:pt x="19652" y="6746"/>
                      <a:pt x="19491" y="6929"/>
                      <a:pt x="19275" y="7103"/>
                    </a:cubicBezTo>
                    <a:cubicBezTo>
                      <a:pt x="19086" y="7256"/>
                      <a:pt x="18856" y="7400"/>
                      <a:pt x="18589" y="7534"/>
                    </a:cubicBezTo>
                    <a:cubicBezTo>
                      <a:pt x="18552" y="7718"/>
                      <a:pt x="18463" y="7901"/>
                      <a:pt x="18323" y="8078"/>
                    </a:cubicBezTo>
                    <a:cubicBezTo>
                      <a:pt x="18194" y="8241"/>
                      <a:pt x="18023" y="8399"/>
                      <a:pt x="17812" y="8549"/>
                    </a:cubicBezTo>
                    <a:lnTo>
                      <a:pt x="16765" y="8781"/>
                    </a:lnTo>
                    <a:lnTo>
                      <a:pt x="16774" y="9628"/>
                    </a:lnTo>
                    <a:lnTo>
                      <a:pt x="16290" y="10001"/>
                    </a:lnTo>
                    <a:lnTo>
                      <a:pt x="16234" y="11605"/>
                    </a:lnTo>
                    <a:lnTo>
                      <a:pt x="15495" y="11801"/>
                    </a:lnTo>
                    <a:lnTo>
                      <a:pt x="14998" y="13608"/>
                    </a:lnTo>
                    <a:cubicBezTo>
                      <a:pt x="15588" y="13711"/>
                      <a:pt x="16137" y="13846"/>
                      <a:pt x="16630" y="14011"/>
                    </a:cubicBezTo>
                    <a:cubicBezTo>
                      <a:pt x="17044" y="14149"/>
                      <a:pt x="17416" y="14306"/>
                      <a:pt x="17736" y="14480"/>
                    </a:cubicBezTo>
                    <a:cubicBezTo>
                      <a:pt x="18258" y="14500"/>
                      <a:pt x="18783" y="14512"/>
                      <a:pt x="19308" y="14516"/>
                    </a:cubicBezTo>
                    <a:cubicBezTo>
                      <a:pt x="19833" y="14520"/>
                      <a:pt x="20357" y="14516"/>
                      <a:pt x="20881" y="14503"/>
                    </a:cubicBezTo>
                    <a:lnTo>
                      <a:pt x="21191" y="14796"/>
                    </a:lnTo>
                    <a:lnTo>
                      <a:pt x="21600" y="14795"/>
                    </a:lnTo>
                    <a:lnTo>
                      <a:pt x="21114" y="16094"/>
                    </a:lnTo>
                    <a:lnTo>
                      <a:pt x="20681" y="16092"/>
                    </a:lnTo>
                    <a:lnTo>
                      <a:pt x="21102" y="17937"/>
                    </a:lnTo>
                    <a:cubicBezTo>
                      <a:pt x="20764" y="18054"/>
                      <a:pt x="20527" y="18210"/>
                      <a:pt x="20424" y="18383"/>
                    </a:cubicBezTo>
                    <a:cubicBezTo>
                      <a:pt x="20345" y="18514"/>
                      <a:pt x="20347" y="18651"/>
                      <a:pt x="20429" y="18782"/>
                    </a:cubicBezTo>
                    <a:lnTo>
                      <a:pt x="19901" y="18984"/>
                    </a:lnTo>
                    <a:cubicBezTo>
                      <a:pt x="19416" y="19185"/>
                      <a:pt x="18675" y="19248"/>
                      <a:pt x="18026" y="19145"/>
                    </a:cubicBezTo>
                    <a:cubicBezTo>
                      <a:pt x="17437" y="19051"/>
                      <a:pt x="17028" y="18835"/>
                      <a:pt x="16964" y="18584"/>
                    </a:cubicBezTo>
                    <a:lnTo>
                      <a:pt x="17569" y="17383"/>
                    </a:lnTo>
                    <a:cubicBezTo>
                      <a:pt x="17062" y="17229"/>
                      <a:pt x="16635" y="17037"/>
                      <a:pt x="16312" y="16818"/>
                    </a:cubicBezTo>
                    <a:cubicBezTo>
                      <a:pt x="16143" y="16703"/>
                      <a:pt x="16005" y="16582"/>
                      <a:pt x="15847" y="16466"/>
                    </a:cubicBezTo>
                    <a:cubicBezTo>
                      <a:pt x="15645" y="16315"/>
                      <a:pt x="15411" y="16172"/>
                      <a:pt x="15148" y="16037"/>
                    </a:cubicBezTo>
                    <a:cubicBezTo>
                      <a:pt x="14944" y="16210"/>
                      <a:pt x="14676" y="16370"/>
                      <a:pt x="14354" y="16512"/>
                    </a:cubicBezTo>
                    <a:cubicBezTo>
                      <a:pt x="14084" y="16631"/>
                      <a:pt x="13778" y="16737"/>
                      <a:pt x="13442" y="16826"/>
                    </a:cubicBezTo>
                    <a:lnTo>
                      <a:pt x="13647" y="17454"/>
                    </a:lnTo>
                    <a:lnTo>
                      <a:pt x="14621" y="17529"/>
                    </a:lnTo>
                    <a:lnTo>
                      <a:pt x="14846" y="18214"/>
                    </a:lnTo>
                    <a:lnTo>
                      <a:pt x="13450" y="18852"/>
                    </a:lnTo>
                    <a:lnTo>
                      <a:pt x="13772" y="19431"/>
                    </a:lnTo>
                    <a:lnTo>
                      <a:pt x="15012" y="19958"/>
                    </a:lnTo>
                    <a:lnTo>
                      <a:pt x="15573" y="21073"/>
                    </a:lnTo>
                    <a:cubicBezTo>
                      <a:pt x="14929" y="21349"/>
                      <a:pt x="14054" y="21522"/>
                      <a:pt x="13113" y="21559"/>
                    </a:cubicBezTo>
                    <a:cubicBezTo>
                      <a:pt x="12088" y="21600"/>
                      <a:pt x="11064" y="21478"/>
                      <a:pt x="10265" y="21219"/>
                    </a:cubicBezTo>
                    <a:lnTo>
                      <a:pt x="10271" y="20101"/>
                    </a:lnTo>
                    <a:lnTo>
                      <a:pt x="9661" y="19741"/>
                    </a:lnTo>
                    <a:lnTo>
                      <a:pt x="9729" y="19006"/>
                    </a:lnTo>
                    <a:lnTo>
                      <a:pt x="8805" y="18913"/>
                    </a:lnTo>
                    <a:lnTo>
                      <a:pt x="8835" y="17547"/>
                    </a:lnTo>
                    <a:lnTo>
                      <a:pt x="8027" y="17194"/>
                    </a:lnTo>
                    <a:lnTo>
                      <a:pt x="7958" y="16434"/>
                    </a:lnTo>
                    <a:lnTo>
                      <a:pt x="9036" y="15901"/>
                    </a:lnTo>
                    <a:lnTo>
                      <a:pt x="9257" y="15143"/>
                    </a:lnTo>
                    <a:cubicBezTo>
                      <a:pt x="8118" y="14655"/>
                      <a:pt x="6934" y="14184"/>
                      <a:pt x="5708" y="13731"/>
                    </a:cubicBezTo>
                    <a:cubicBezTo>
                      <a:pt x="4463" y="13272"/>
                      <a:pt x="3176" y="12831"/>
                      <a:pt x="1848" y="12409"/>
                    </a:cubicBezTo>
                    <a:cubicBezTo>
                      <a:pt x="1814" y="11667"/>
                      <a:pt x="1820" y="10924"/>
                      <a:pt x="1866" y="10182"/>
                    </a:cubicBezTo>
                    <a:cubicBezTo>
                      <a:pt x="1911" y="9464"/>
                      <a:pt x="1993" y="8748"/>
                      <a:pt x="2112" y="8032"/>
                    </a:cubicBezTo>
                    <a:lnTo>
                      <a:pt x="0" y="6153"/>
                    </a:lnTo>
                    <a:lnTo>
                      <a:pt x="1349" y="4434"/>
                    </a:lnTo>
                    <a:cubicBezTo>
                      <a:pt x="1825" y="4651"/>
                      <a:pt x="2383" y="4836"/>
                      <a:pt x="3002" y="4985"/>
                    </a:cubicBezTo>
                    <a:cubicBezTo>
                      <a:pt x="3837" y="5185"/>
                      <a:pt x="4767" y="5313"/>
                      <a:pt x="5734" y="5362"/>
                    </a:cubicBezTo>
                    <a:cubicBezTo>
                      <a:pt x="6621" y="5241"/>
                      <a:pt x="7509" y="5123"/>
                      <a:pt x="8400" y="5007"/>
                    </a:cubicBezTo>
                    <a:cubicBezTo>
                      <a:pt x="9381" y="4880"/>
                      <a:pt x="10365" y="4756"/>
                      <a:pt x="11361" y="4648"/>
                    </a:cubicBezTo>
                    <a:cubicBezTo>
                      <a:pt x="13459" y="4422"/>
                      <a:pt x="15606" y="4272"/>
                      <a:pt x="17773" y="4201"/>
                    </a:cubicBezTo>
                    <a:lnTo>
                      <a:pt x="17134" y="2637"/>
                    </a:lnTo>
                    <a:lnTo>
                      <a:pt x="17099" y="556"/>
                    </a:lnTo>
                    <a:cubicBezTo>
                      <a:pt x="17729" y="398"/>
                      <a:pt x="18404" y="270"/>
                      <a:pt x="19109" y="176"/>
                    </a:cubicBezTo>
                    <a:cubicBezTo>
                      <a:pt x="19760" y="88"/>
                      <a:pt x="20434" y="29"/>
                      <a:pt x="21118" y="0"/>
                    </a:cubicBezTo>
                    <a:close/>
                  </a:path>
                </a:pathLst>
              </a:cu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</p:grpSp>
        <p:sp>
          <p:nvSpPr>
            <p:cNvPr id="548" name="Figure"/>
            <p:cNvSpPr/>
            <p:nvPr/>
          </p:nvSpPr>
          <p:spPr>
            <a:xfrm>
              <a:off x="8849749" y="2720197"/>
              <a:ext cx="2797344" cy="707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600" fill="norm" stroke="1" extrusionOk="0">
                  <a:moveTo>
                    <a:pt x="16350" y="1558"/>
                  </a:moveTo>
                  <a:lnTo>
                    <a:pt x="18693" y="0"/>
                  </a:lnTo>
                  <a:lnTo>
                    <a:pt x="19950" y="1476"/>
                  </a:lnTo>
                  <a:lnTo>
                    <a:pt x="19957" y="4250"/>
                  </a:lnTo>
                  <a:lnTo>
                    <a:pt x="20163" y="6566"/>
                  </a:lnTo>
                  <a:lnTo>
                    <a:pt x="19237" y="7881"/>
                  </a:lnTo>
                  <a:lnTo>
                    <a:pt x="18870" y="8929"/>
                  </a:lnTo>
                  <a:lnTo>
                    <a:pt x="18870" y="10305"/>
                  </a:lnTo>
                  <a:cubicBezTo>
                    <a:pt x="19219" y="10721"/>
                    <a:pt x="19472" y="11150"/>
                    <a:pt x="19626" y="11585"/>
                  </a:cubicBezTo>
                  <a:cubicBezTo>
                    <a:pt x="19776" y="12008"/>
                    <a:pt x="19832" y="12437"/>
                    <a:pt x="19793" y="12865"/>
                  </a:cubicBezTo>
                  <a:cubicBezTo>
                    <a:pt x="20230" y="13486"/>
                    <a:pt x="20556" y="14118"/>
                    <a:pt x="20770" y="14757"/>
                  </a:cubicBezTo>
                  <a:cubicBezTo>
                    <a:pt x="20986" y="15404"/>
                    <a:pt x="21086" y="16056"/>
                    <a:pt x="21068" y="16709"/>
                  </a:cubicBezTo>
                  <a:lnTo>
                    <a:pt x="20660" y="17345"/>
                  </a:lnTo>
                  <a:lnTo>
                    <a:pt x="21278" y="17415"/>
                  </a:lnTo>
                  <a:lnTo>
                    <a:pt x="20835" y="17709"/>
                  </a:lnTo>
                  <a:cubicBezTo>
                    <a:pt x="20946" y="18221"/>
                    <a:pt x="20972" y="18735"/>
                    <a:pt x="20912" y="19247"/>
                  </a:cubicBezTo>
                  <a:cubicBezTo>
                    <a:pt x="20863" y="19676"/>
                    <a:pt x="20754" y="20102"/>
                    <a:pt x="20586" y="20526"/>
                  </a:cubicBezTo>
                  <a:cubicBezTo>
                    <a:pt x="21015" y="20627"/>
                    <a:pt x="21331" y="20789"/>
                    <a:pt x="21468" y="20979"/>
                  </a:cubicBezTo>
                  <a:cubicBezTo>
                    <a:pt x="21600" y="21163"/>
                    <a:pt x="21555" y="21360"/>
                    <a:pt x="21342" y="21531"/>
                  </a:cubicBezTo>
                  <a:lnTo>
                    <a:pt x="15589" y="21600"/>
                  </a:lnTo>
                  <a:lnTo>
                    <a:pt x="15741" y="21208"/>
                  </a:lnTo>
                  <a:lnTo>
                    <a:pt x="16706" y="20932"/>
                  </a:lnTo>
                  <a:cubicBezTo>
                    <a:pt x="16049" y="20332"/>
                    <a:pt x="15670" y="19690"/>
                    <a:pt x="15587" y="19037"/>
                  </a:cubicBezTo>
                  <a:cubicBezTo>
                    <a:pt x="15546" y="18705"/>
                    <a:pt x="15581" y="18373"/>
                    <a:pt x="15613" y="18042"/>
                  </a:cubicBezTo>
                  <a:cubicBezTo>
                    <a:pt x="15653" y="17626"/>
                    <a:pt x="15690" y="17209"/>
                    <a:pt x="15721" y="16791"/>
                  </a:cubicBezTo>
                  <a:lnTo>
                    <a:pt x="14975" y="16331"/>
                  </a:lnTo>
                  <a:cubicBezTo>
                    <a:pt x="14514" y="15469"/>
                    <a:pt x="13929" y="14618"/>
                    <a:pt x="13221" y="13782"/>
                  </a:cubicBezTo>
                  <a:cubicBezTo>
                    <a:pt x="12485" y="12912"/>
                    <a:pt x="11618" y="12061"/>
                    <a:pt x="10624" y="11233"/>
                  </a:cubicBezTo>
                  <a:cubicBezTo>
                    <a:pt x="10322" y="12369"/>
                    <a:pt x="9936" y="13501"/>
                    <a:pt x="9466" y="14628"/>
                  </a:cubicBezTo>
                  <a:cubicBezTo>
                    <a:pt x="9226" y="15203"/>
                    <a:pt x="8965" y="15777"/>
                    <a:pt x="8682" y="16349"/>
                  </a:cubicBezTo>
                  <a:lnTo>
                    <a:pt x="8769" y="19088"/>
                  </a:lnTo>
                  <a:lnTo>
                    <a:pt x="8550" y="20481"/>
                  </a:lnTo>
                  <a:lnTo>
                    <a:pt x="8389" y="20869"/>
                  </a:lnTo>
                  <a:cubicBezTo>
                    <a:pt x="8638" y="20832"/>
                    <a:pt x="8910" y="20825"/>
                    <a:pt x="9168" y="20849"/>
                  </a:cubicBezTo>
                  <a:cubicBezTo>
                    <a:pt x="9482" y="20879"/>
                    <a:pt x="9759" y="20952"/>
                    <a:pt x="9947" y="21056"/>
                  </a:cubicBezTo>
                  <a:lnTo>
                    <a:pt x="9003" y="21357"/>
                  </a:lnTo>
                  <a:lnTo>
                    <a:pt x="9443" y="21580"/>
                  </a:lnTo>
                  <a:lnTo>
                    <a:pt x="5258" y="21564"/>
                  </a:lnTo>
                  <a:lnTo>
                    <a:pt x="4316" y="21003"/>
                  </a:lnTo>
                  <a:cubicBezTo>
                    <a:pt x="4358" y="20700"/>
                    <a:pt x="4367" y="20396"/>
                    <a:pt x="4341" y="20092"/>
                  </a:cubicBezTo>
                  <a:cubicBezTo>
                    <a:pt x="4312" y="19743"/>
                    <a:pt x="4238" y="19396"/>
                    <a:pt x="4119" y="19051"/>
                  </a:cubicBezTo>
                  <a:lnTo>
                    <a:pt x="3527" y="18161"/>
                  </a:lnTo>
                  <a:cubicBezTo>
                    <a:pt x="3708" y="17384"/>
                    <a:pt x="3869" y="16606"/>
                    <a:pt x="4008" y="15827"/>
                  </a:cubicBezTo>
                  <a:cubicBezTo>
                    <a:pt x="4079" y="15431"/>
                    <a:pt x="4144" y="15035"/>
                    <a:pt x="4204" y="14639"/>
                  </a:cubicBezTo>
                  <a:lnTo>
                    <a:pt x="3729" y="12750"/>
                  </a:lnTo>
                  <a:cubicBezTo>
                    <a:pt x="3334" y="12666"/>
                    <a:pt x="2996" y="12546"/>
                    <a:pt x="2743" y="12400"/>
                  </a:cubicBezTo>
                  <a:cubicBezTo>
                    <a:pt x="2384" y="12193"/>
                    <a:pt x="2212" y="11944"/>
                    <a:pt x="2253" y="11694"/>
                  </a:cubicBezTo>
                  <a:cubicBezTo>
                    <a:pt x="2048" y="11758"/>
                    <a:pt x="1883" y="11841"/>
                    <a:pt x="1771" y="11935"/>
                  </a:cubicBezTo>
                  <a:cubicBezTo>
                    <a:pt x="1613" y="12067"/>
                    <a:pt x="1564" y="12215"/>
                    <a:pt x="1632" y="12358"/>
                  </a:cubicBezTo>
                  <a:cubicBezTo>
                    <a:pt x="1854" y="12479"/>
                    <a:pt x="2102" y="12592"/>
                    <a:pt x="2372" y="12696"/>
                  </a:cubicBezTo>
                  <a:cubicBezTo>
                    <a:pt x="2653" y="12805"/>
                    <a:pt x="2957" y="12903"/>
                    <a:pt x="3281" y="12990"/>
                  </a:cubicBezTo>
                  <a:lnTo>
                    <a:pt x="3077" y="13304"/>
                  </a:lnTo>
                  <a:cubicBezTo>
                    <a:pt x="2686" y="13312"/>
                    <a:pt x="2296" y="13289"/>
                    <a:pt x="1929" y="13235"/>
                  </a:cubicBezTo>
                  <a:cubicBezTo>
                    <a:pt x="1541" y="13178"/>
                    <a:pt x="1189" y="13089"/>
                    <a:pt x="896" y="12974"/>
                  </a:cubicBezTo>
                  <a:lnTo>
                    <a:pt x="0" y="11952"/>
                  </a:lnTo>
                  <a:cubicBezTo>
                    <a:pt x="135" y="11061"/>
                    <a:pt x="202" y="10170"/>
                    <a:pt x="202" y="9280"/>
                  </a:cubicBezTo>
                  <a:cubicBezTo>
                    <a:pt x="203" y="8393"/>
                    <a:pt x="136" y="7501"/>
                    <a:pt x="512" y="6623"/>
                  </a:cubicBezTo>
                  <a:cubicBezTo>
                    <a:pt x="697" y="6190"/>
                    <a:pt x="988" y="5765"/>
                    <a:pt x="1136" y="5330"/>
                  </a:cubicBezTo>
                  <a:cubicBezTo>
                    <a:pt x="1288" y="4881"/>
                    <a:pt x="1286" y="4427"/>
                    <a:pt x="1129" y="3978"/>
                  </a:cubicBezTo>
                  <a:lnTo>
                    <a:pt x="1182" y="2156"/>
                  </a:lnTo>
                  <a:cubicBezTo>
                    <a:pt x="1610" y="2295"/>
                    <a:pt x="2057" y="2425"/>
                    <a:pt x="2520" y="2546"/>
                  </a:cubicBezTo>
                  <a:cubicBezTo>
                    <a:pt x="2968" y="2662"/>
                    <a:pt x="3431" y="2768"/>
                    <a:pt x="3907" y="2865"/>
                  </a:cubicBezTo>
                  <a:lnTo>
                    <a:pt x="4038" y="3548"/>
                  </a:lnTo>
                  <a:lnTo>
                    <a:pt x="5387" y="3975"/>
                  </a:lnTo>
                  <a:lnTo>
                    <a:pt x="4947" y="4495"/>
                  </a:lnTo>
                  <a:cubicBezTo>
                    <a:pt x="4949" y="5187"/>
                    <a:pt x="4789" y="5878"/>
                    <a:pt x="4468" y="6559"/>
                  </a:cubicBezTo>
                  <a:cubicBezTo>
                    <a:pt x="4057" y="7429"/>
                    <a:pt x="3387" y="8276"/>
                    <a:pt x="2470" y="9083"/>
                  </a:cubicBezTo>
                  <a:cubicBezTo>
                    <a:pt x="3554" y="9206"/>
                    <a:pt x="4665" y="9287"/>
                    <a:pt x="5789" y="9325"/>
                  </a:cubicBezTo>
                  <a:cubicBezTo>
                    <a:pt x="7511" y="9382"/>
                    <a:pt x="9246" y="9339"/>
                    <a:pt x="10936" y="9195"/>
                  </a:cubicBezTo>
                  <a:lnTo>
                    <a:pt x="16975" y="9159"/>
                  </a:lnTo>
                  <a:lnTo>
                    <a:pt x="17055" y="4768"/>
                  </a:lnTo>
                  <a:lnTo>
                    <a:pt x="16350" y="1558"/>
                  </a:lnTo>
                  <a:close/>
                </a:path>
              </a:pathLst>
            </a:custGeom>
            <a:blipFill rotWithShape="1">
              <a:blip r:embed="rId4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552" name="Groupe"/>
          <p:cNvGrpSpPr/>
          <p:nvPr/>
        </p:nvGrpSpPr>
        <p:grpSpPr>
          <a:xfrm>
            <a:off x="4380636" y="5187267"/>
            <a:ext cx="5683342" cy="5638637"/>
            <a:chOff x="-1436425" y="-3649113"/>
            <a:chExt cx="5683340" cy="5638636"/>
          </a:xfrm>
        </p:grpSpPr>
        <p:sp>
          <p:nvSpPr>
            <p:cNvPr id="550" name="Ligne"/>
            <p:cNvSpPr/>
            <p:nvPr/>
          </p:nvSpPr>
          <p:spPr>
            <a:xfrm flipV="1">
              <a:off x="2000020" y="-3068899"/>
              <a:ext cx="2246896" cy="113557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551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1121" t="0" r="32852" b="0"/>
            <a:stretch>
              <a:fillRect/>
            </a:stretch>
          </p:blipFill>
          <p:spPr>
            <a:xfrm>
              <a:off x="-1436426" y="-3649114"/>
              <a:ext cx="3460278" cy="563863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555" name="Groupe"/>
          <p:cNvGrpSpPr/>
          <p:nvPr/>
        </p:nvGrpSpPr>
        <p:grpSpPr>
          <a:xfrm>
            <a:off x="18802540" y="6076752"/>
            <a:ext cx="3808599" cy="3748226"/>
            <a:chOff x="0" y="-1299587"/>
            <a:chExt cx="3808597" cy="3748225"/>
          </a:xfrm>
        </p:grpSpPr>
        <p:sp>
          <p:nvSpPr>
            <p:cNvPr id="553" name="Ligne"/>
            <p:cNvSpPr/>
            <p:nvPr/>
          </p:nvSpPr>
          <p:spPr>
            <a:xfrm>
              <a:off x="740269" y="-1299588"/>
              <a:ext cx="1785929" cy="105071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554" name="droppedImage.png" descr="droppedImage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-280857"/>
              <a:ext cx="3808598" cy="2729496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558" name="Groupe"/>
          <p:cNvGrpSpPr/>
          <p:nvPr/>
        </p:nvGrpSpPr>
        <p:grpSpPr>
          <a:xfrm flipH="1">
            <a:off x="17088500" y="389712"/>
            <a:ext cx="2592192" cy="3752863"/>
            <a:chOff x="-341737" y="-583201"/>
            <a:chExt cx="2592191" cy="3752862"/>
          </a:xfrm>
        </p:grpSpPr>
        <p:sp>
          <p:nvSpPr>
            <p:cNvPr id="556" name="Ligne"/>
            <p:cNvSpPr/>
            <p:nvPr/>
          </p:nvSpPr>
          <p:spPr>
            <a:xfrm>
              <a:off x="1012697" y="2428311"/>
              <a:ext cx="963374" cy="7413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557" name="droppedImage.png" descr="droppedImage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>
              <a:off x="-341738" y="-583202"/>
              <a:ext cx="2592193" cy="3133419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561" name="Groupe"/>
          <p:cNvGrpSpPr/>
          <p:nvPr/>
        </p:nvGrpSpPr>
        <p:grpSpPr>
          <a:xfrm>
            <a:off x="10526083" y="766088"/>
            <a:ext cx="2794001" cy="4835278"/>
            <a:chOff x="-235063" y="-1477539"/>
            <a:chExt cx="2794000" cy="4835276"/>
          </a:xfrm>
        </p:grpSpPr>
        <p:sp>
          <p:nvSpPr>
            <p:cNvPr id="559" name="Ligne"/>
            <p:cNvSpPr/>
            <p:nvPr/>
          </p:nvSpPr>
          <p:spPr>
            <a:xfrm>
              <a:off x="418334" y="933155"/>
              <a:ext cx="1606310" cy="242458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effectLst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560" name="droppedImage.png" descr="droppedImage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0"/>
            <a:stretch>
              <a:fillRect/>
            </a:stretch>
          </p:blipFill>
          <p:spPr>
            <a:xfrm>
              <a:off x="-235064" y="-1477540"/>
              <a:ext cx="2794001" cy="2794001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</p:grpSp>
      <p:sp>
        <p:nvSpPr>
          <p:cNvPr id="562" name="Ibraim"/>
          <p:cNvSpPr txBox="1"/>
          <p:nvPr/>
        </p:nvSpPr>
        <p:spPr>
          <a:xfrm>
            <a:off x="8258558" y="9769566"/>
            <a:ext cx="1669772" cy="762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100">
                <a:solidFill>
                  <a:srgbClr val="E6A542"/>
                </a:solidFill>
              </a:defRPr>
            </a:lvl1pPr>
          </a:lstStyle>
          <a:p>
            <a:pPr/>
            <a:r>
              <a:t>Ibraim</a:t>
            </a:r>
          </a:p>
        </p:txBody>
      </p:sp>
      <p:sp>
        <p:nvSpPr>
          <p:cNvPr id="563" name="Kevin"/>
          <p:cNvSpPr txBox="1"/>
          <p:nvPr/>
        </p:nvSpPr>
        <p:spPr>
          <a:xfrm>
            <a:off x="18220896" y="4367517"/>
            <a:ext cx="1169354" cy="61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100">
                <a:solidFill>
                  <a:srgbClr val="E45454"/>
                </a:solidFill>
              </a:defRPr>
            </a:lvl1pPr>
          </a:lstStyle>
          <a:p>
            <a:pPr/>
            <a:r>
              <a:t>Kevin</a:t>
            </a:r>
          </a:p>
        </p:txBody>
      </p:sp>
      <p:pic>
        <p:nvPicPr>
          <p:cNvPr id="564" name="Image" descr="Image"/>
          <p:cNvPicPr>
            <a:picLocks noChangeAspect="1"/>
          </p:cNvPicPr>
          <p:nvPr/>
        </p:nvPicPr>
        <p:blipFill>
          <a:blip r:embed="rId13">
            <a:extLst/>
          </a:blip>
          <a:srcRect l="0" t="0" r="0" b="91139"/>
          <a:stretch>
            <a:fillRect/>
          </a:stretch>
        </p:blipFill>
        <p:spPr>
          <a:xfrm>
            <a:off x="6402997" y="12872695"/>
            <a:ext cx="13843001" cy="867556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Pierre-Antoine"/>
          <p:cNvSpPr txBox="1"/>
          <p:nvPr/>
        </p:nvSpPr>
        <p:spPr>
          <a:xfrm>
            <a:off x="12461607" y="10807612"/>
            <a:ext cx="2766988" cy="61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100">
                <a:solidFill>
                  <a:srgbClr val="51D562"/>
                </a:solidFill>
              </a:defRPr>
            </a:lvl1pPr>
          </a:lstStyle>
          <a:p>
            <a:pPr/>
            <a:r>
              <a:t>Pierre-Antoine</a:t>
            </a:r>
          </a:p>
        </p:txBody>
      </p:sp>
      <p:pic>
        <p:nvPicPr>
          <p:cNvPr id="566" name="Groupe" descr="Groupe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801839" y="7099348"/>
            <a:ext cx="3810001" cy="27250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</p:spPr>
      </p:pic>
      <p:sp>
        <p:nvSpPr>
          <p:cNvPr id="567" name="Charlotte"/>
          <p:cNvSpPr txBox="1"/>
          <p:nvPr/>
        </p:nvSpPr>
        <p:spPr>
          <a:xfrm>
            <a:off x="13814143" y="5178714"/>
            <a:ext cx="1832738" cy="614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100">
                <a:solidFill>
                  <a:srgbClr val="3FC6C5"/>
                </a:solidFill>
              </a:defRPr>
            </a:lvl1pPr>
          </a:lstStyle>
          <a:p>
            <a:pPr/>
            <a:r>
              <a:t>Charlotte</a:t>
            </a:r>
          </a:p>
        </p:txBody>
      </p:sp>
      <p:sp>
        <p:nvSpPr>
          <p:cNvPr id="568" name="Ligne"/>
          <p:cNvSpPr/>
          <p:nvPr/>
        </p:nvSpPr>
        <p:spPr>
          <a:xfrm>
            <a:off x="17813129" y="8310274"/>
            <a:ext cx="330151" cy="168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45" fill="norm" stroke="1" extrusionOk="0">
                <a:moveTo>
                  <a:pt x="21600" y="0"/>
                </a:moveTo>
                <a:cubicBezTo>
                  <a:pt x="20289" y="5741"/>
                  <a:pt x="18109" y="10676"/>
                  <a:pt x="15316" y="14221"/>
                </a:cubicBezTo>
                <a:cubicBezTo>
                  <a:pt x="10848" y="19892"/>
                  <a:pt x="5228" y="21600"/>
                  <a:pt x="0" y="18875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569" name="Figure"/>
          <p:cNvSpPr/>
          <p:nvPr/>
        </p:nvSpPr>
        <p:spPr>
          <a:xfrm>
            <a:off x="17839942" y="8325940"/>
            <a:ext cx="474247" cy="484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103" y="0"/>
                </a:moveTo>
                <a:lnTo>
                  <a:pt x="21600" y="14102"/>
                </a:lnTo>
                <a:cubicBezTo>
                  <a:pt x="19772" y="15872"/>
                  <a:pt x="17724" y="17411"/>
                  <a:pt x="15506" y="18684"/>
                </a:cubicBezTo>
                <a:cubicBezTo>
                  <a:pt x="13340" y="19927"/>
                  <a:pt x="11027" y="20906"/>
                  <a:pt x="8619" y="21600"/>
                </a:cubicBezTo>
                <a:lnTo>
                  <a:pt x="0" y="6938"/>
                </a:lnTo>
                <a:cubicBezTo>
                  <a:pt x="3236" y="7718"/>
                  <a:pt x="6657" y="7166"/>
                  <a:pt x="9466" y="5410"/>
                </a:cubicBezTo>
                <a:cubicBezTo>
                  <a:pt x="11541" y="4114"/>
                  <a:pt x="13159" y="2225"/>
                  <a:pt x="14103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570" name="📱"/>
          <p:cNvSpPr txBox="1"/>
          <p:nvPr/>
        </p:nvSpPr>
        <p:spPr>
          <a:xfrm rot="19500000">
            <a:off x="17751628" y="8142624"/>
            <a:ext cx="650876" cy="790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9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📱</a:t>
            </a:r>
          </a:p>
        </p:txBody>
      </p:sp>
      <p:pic>
        <p:nvPicPr>
          <p:cNvPr id="571" name="Image" descr="Imag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5220000">
            <a:off x="13519332" y="8203982"/>
            <a:ext cx="988425" cy="903453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📱"/>
          <p:cNvSpPr txBox="1"/>
          <p:nvPr/>
        </p:nvSpPr>
        <p:spPr>
          <a:xfrm rot="3180000">
            <a:off x="15129031" y="9405208"/>
            <a:ext cx="790576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0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📱</a:t>
            </a:r>
          </a:p>
        </p:txBody>
      </p:sp>
      <p:sp>
        <p:nvSpPr>
          <p:cNvPr id="573" name="Ligne"/>
          <p:cNvSpPr/>
          <p:nvPr/>
        </p:nvSpPr>
        <p:spPr>
          <a:xfrm>
            <a:off x="17813129" y="8310274"/>
            <a:ext cx="330151" cy="168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45" fill="norm" stroke="1" extrusionOk="0">
                <a:moveTo>
                  <a:pt x="21600" y="0"/>
                </a:moveTo>
                <a:cubicBezTo>
                  <a:pt x="20289" y="5741"/>
                  <a:pt x="18109" y="10676"/>
                  <a:pt x="15316" y="14221"/>
                </a:cubicBezTo>
                <a:cubicBezTo>
                  <a:pt x="10848" y="19892"/>
                  <a:pt x="5228" y="21600"/>
                  <a:pt x="0" y="18875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574" name="Figure"/>
          <p:cNvSpPr/>
          <p:nvPr/>
        </p:nvSpPr>
        <p:spPr>
          <a:xfrm>
            <a:off x="17839942" y="8325940"/>
            <a:ext cx="474247" cy="484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103" y="0"/>
                </a:moveTo>
                <a:lnTo>
                  <a:pt x="21600" y="14102"/>
                </a:lnTo>
                <a:cubicBezTo>
                  <a:pt x="19772" y="15872"/>
                  <a:pt x="17724" y="17411"/>
                  <a:pt x="15506" y="18684"/>
                </a:cubicBezTo>
                <a:cubicBezTo>
                  <a:pt x="13340" y="19927"/>
                  <a:pt x="11027" y="20906"/>
                  <a:pt x="8619" y="21600"/>
                </a:cubicBezTo>
                <a:lnTo>
                  <a:pt x="0" y="6938"/>
                </a:lnTo>
                <a:cubicBezTo>
                  <a:pt x="3236" y="7718"/>
                  <a:pt x="6657" y="7166"/>
                  <a:pt x="9466" y="5410"/>
                </a:cubicBezTo>
                <a:cubicBezTo>
                  <a:pt x="11541" y="4114"/>
                  <a:pt x="13159" y="2225"/>
                  <a:pt x="14103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575" name="📱"/>
          <p:cNvSpPr txBox="1"/>
          <p:nvPr/>
        </p:nvSpPr>
        <p:spPr>
          <a:xfrm rot="3180000">
            <a:off x="15129031" y="9405208"/>
            <a:ext cx="790576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0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📱</a:t>
            </a:r>
          </a:p>
        </p:txBody>
      </p:sp>
      <p:sp>
        <p:nvSpPr>
          <p:cNvPr id="576" name="Figure"/>
          <p:cNvSpPr/>
          <p:nvPr/>
        </p:nvSpPr>
        <p:spPr>
          <a:xfrm>
            <a:off x="15263221" y="9572972"/>
            <a:ext cx="433772" cy="598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044" y="0"/>
                </a:moveTo>
                <a:lnTo>
                  <a:pt x="9817" y="9574"/>
                </a:lnTo>
                <a:lnTo>
                  <a:pt x="21600" y="17472"/>
                </a:lnTo>
                <a:lnTo>
                  <a:pt x="18750" y="21557"/>
                </a:lnTo>
                <a:lnTo>
                  <a:pt x="15058" y="21600"/>
                </a:lnTo>
                <a:lnTo>
                  <a:pt x="6267" y="18473"/>
                </a:lnTo>
                <a:lnTo>
                  <a:pt x="0" y="5716"/>
                </a:lnTo>
                <a:lnTo>
                  <a:pt x="14044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577" name="Ligne"/>
          <p:cNvSpPr/>
          <p:nvPr/>
        </p:nvSpPr>
        <p:spPr>
          <a:xfrm>
            <a:off x="15284891" y="9626392"/>
            <a:ext cx="407389" cy="545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8418"/>
                </a:moveTo>
                <a:lnTo>
                  <a:pt x="5346" y="17555"/>
                </a:lnTo>
                <a:lnTo>
                  <a:pt x="14844" y="21600"/>
                </a:lnTo>
                <a:lnTo>
                  <a:pt x="19995" y="21496"/>
                </a:lnTo>
                <a:lnTo>
                  <a:pt x="21600" y="16430"/>
                </a:lnTo>
                <a:lnTo>
                  <a:pt x="9477" y="7854"/>
                </a:lnTo>
                <a:lnTo>
                  <a:pt x="13841" y="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578" name="📱"/>
          <p:cNvSpPr txBox="1"/>
          <p:nvPr/>
        </p:nvSpPr>
        <p:spPr>
          <a:xfrm rot="2340000">
            <a:off x="10241367" y="7816996"/>
            <a:ext cx="81597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📱</a:t>
            </a:r>
          </a:p>
        </p:txBody>
      </p:sp>
      <p:pic>
        <p:nvPicPr>
          <p:cNvPr id="579" name="Image" descr="Imag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5220000">
            <a:off x="13519332" y="8203982"/>
            <a:ext cx="988425" cy="903453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Ligne"/>
          <p:cNvSpPr/>
          <p:nvPr/>
        </p:nvSpPr>
        <p:spPr>
          <a:xfrm>
            <a:off x="9775257" y="8105956"/>
            <a:ext cx="1106128" cy="435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600" fill="norm" stroke="1" extrusionOk="0">
                <a:moveTo>
                  <a:pt x="0" y="6870"/>
                </a:moveTo>
                <a:lnTo>
                  <a:pt x="19144" y="21600"/>
                </a:lnTo>
                <a:cubicBezTo>
                  <a:pt x="20007" y="20745"/>
                  <a:pt x="20713" y="19095"/>
                  <a:pt x="21122" y="16976"/>
                </a:cubicBezTo>
                <a:cubicBezTo>
                  <a:pt x="21501" y="15010"/>
                  <a:pt x="21600" y="12768"/>
                  <a:pt x="21400" y="10637"/>
                </a:cubicBezTo>
                <a:lnTo>
                  <a:pt x="17731" y="3125"/>
                </a:lnTo>
                <a:lnTo>
                  <a:pt x="15973" y="0"/>
                </a:lnTo>
                <a:lnTo>
                  <a:pt x="14807" y="1476"/>
                </a:lnTo>
              </a:path>
            </a:pathLst>
          </a:custGeom>
          <a:blipFill>
            <a:blip r:embed="rId4"/>
          </a:blip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581" name="Rectangle"/>
          <p:cNvSpPr/>
          <p:nvPr/>
        </p:nvSpPr>
        <p:spPr>
          <a:xfrm>
            <a:off x="20497" y="10066798"/>
            <a:ext cx="24384001" cy="1841435"/>
          </a:xfrm>
          <a:prstGeom prst="rect">
            <a:avLst/>
          </a:prstGeom>
          <a:solidFill>
            <a:srgbClr val="000000">
              <a:alpha val="7001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582" name="Des outils en lien avec LEURS intérêts, des outils qu’ils savent manipuler."/>
          <p:cNvSpPr txBox="1"/>
          <p:nvPr/>
        </p:nvSpPr>
        <p:spPr>
          <a:xfrm>
            <a:off x="2625610" y="10581282"/>
            <a:ext cx="19173775" cy="812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400"/>
            </a:pPr>
            <a:r>
              <a:t>Des outils </a:t>
            </a:r>
            <a:r>
              <a:rPr>
                <a:solidFill>
                  <a:schemeClr val="accent2">
                    <a:satOff val="37323"/>
                    <a:lumOff val="21795"/>
                  </a:schemeClr>
                </a:solidFill>
              </a:rPr>
              <a:t>en lien avec LEURS intérêts</a:t>
            </a:r>
            <a:r>
              <a:rPr>
                <a:solidFill>
                  <a:srgbClr val="FFFFFF"/>
                </a:solidFill>
              </a:rPr>
              <a:t>, des outils qu’ils </a:t>
            </a:r>
            <a:r>
              <a:rPr>
                <a:solidFill>
                  <a:srgbClr val="91F4EE"/>
                </a:solidFill>
              </a:rPr>
              <a:t>savent manipuler</a:t>
            </a:r>
            <a:r>
              <a:rPr>
                <a:solidFill>
                  <a:srgbClr val="FFFFFF"/>
                </a:solidFill>
              </a:rPr>
              <a:t>. </a:t>
            </a:r>
          </a:p>
        </p:txBody>
      </p:sp>
      <p:sp>
        <p:nvSpPr>
          <p:cNvPr id="583" name="Juste leur apprendre à les utiliser à bon escient !"/>
          <p:cNvSpPr txBox="1"/>
          <p:nvPr/>
        </p:nvSpPr>
        <p:spPr>
          <a:xfrm>
            <a:off x="5808814" y="10616557"/>
            <a:ext cx="12807366" cy="812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400"/>
            </a:pPr>
            <a:r>
              <a:t>Juste leur apprendre à les utiliser à </a:t>
            </a:r>
            <a:r>
              <a:rPr>
                <a:solidFill>
                  <a:srgbClr val="95F4ED"/>
                </a:solidFill>
              </a:rPr>
              <a:t>bon escient </a:t>
            </a:r>
            <a:r>
              <a:rPr>
                <a:solidFill>
                  <a:srgbClr val="FFFFFF"/>
                </a:solidFill>
              </a:rPr>
              <a:t>!</a:t>
            </a:r>
            <a:r>
              <a:rPr>
                <a:solidFill>
                  <a:srgbClr val="95F4ED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Class="exit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2" grpId="1"/>
      <p:bldP build="whole" bldLvl="1" animBg="1" rev="0" advAuto="0" spid="582" grpId="2"/>
      <p:bldP build="whole" bldLvl="1" animBg="1" rev="0" advAuto="0" spid="583" grpId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our Ibraim, Maude et Pierre-Antoine,…"/>
          <p:cNvSpPr txBox="1"/>
          <p:nvPr/>
        </p:nvSpPr>
        <p:spPr>
          <a:xfrm>
            <a:off x="4100588" y="3544940"/>
            <a:ext cx="16182824" cy="662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Pour Ibraim, Maude et Pierre-Antoine,</a:t>
            </a:r>
          </a:p>
          <a:p>
            <a:pPr/>
            <a:r>
              <a:t>il faudra substituer les outils</a:t>
            </a:r>
          </a:p>
          <a:p>
            <a:pPr/>
            <a:r>
              <a:t>afin qu’ils bonifient leur façon de communiquer.</a:t>
            </a:r>
          </a:p>
          <a:p>
            <a:pPr/>
          </a:p>
          <a:p>
            <a:pPr/>
            <a:r>
              <a:t>Pour Kevin, c’est plutôt l’activité qui sera substituée,</a:t>
            </a:r>
            <a:br/>
            <a:r>
              <a:t>en gardant les outils pour faire valoir son talent… </a:t>
            </a:r>
          </a:p>
          <a:p>
            <a:pPr/>
          </a:p>
          <a:p>
            <a:pPr/>
            <a:r>
              <a:t>de façon plus sécuritaire.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Des élèves branchés, mais sur quoi au juste ?"/>
          <p:cNvSpPr txBox="1"/>
          <p:nvPr/>
        </p:nvSpPr>
        <p:spPr>
          <a:xfrm>
            <a:off x="9714746" y="577223"/>
            <a:ext cx="14091997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Des élèves branchés, mais sur quoi au juste ?</a:t>
            </a:r>
          </a:p>
        </p:txBody>
      </p:sp>
      <p:sp>
        <p:nvSpPr>
          <p:cNvPr id="590" name="Oui mais, mes élèves ne sont pas capables…"/>
          <p:cNvSpPr txBox="1"/>
          <p:nvPr/>
        </p:nvSpPr>
        <p:spPr>
          <a:xfrm>
            <a:off x="3650068" y="5782719"/>
            <a:ext cx="17083863" cy="2150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6600"/>
            </a:pPr>
            <a:r>
              <a:t>Oui mais, mes élèves ne sont pas capables</a:t>
            </a:r>
          </a:p>
          <a:p>
            <a:pPr>
              <a:defRPr sz="6600"/>
            </a:pPr>
            <a:r>
              <a:t>d’utiliser la technologie pour apprendre 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0" t="0" r="0" b="16400"/>
          <a:stretch>
            <a:fillRect/>
          </a:stretch>
        </p:blipFill>
        <p:spPr>
          <a:xfrm>
            <a:off x="11289340" y="3836987"/>
            <a:ext cx="11887392" cy="7149029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593" name="Vous croyez que vos élèves…"/>
          <p:cNvSpPr txBox="1"/>
          <p:nvPr/>
        </p:nvSpPr>
        <p:spPr>
          <a:xfrm>
            <a:off x="4103640" y="3740265"/>
            <a:ext cx="6974256" cy="404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sz="3600">
                <a:solidFill>
                  <a:srgbClr val="FFFFFF"/>
                </a:solidFill>
              </a:defRPr>
            </a:pPr>
            <a:r>
              <a:t>Vous croyez que vos élèves</a:t>
            </a:r>
          </a:p>
          <a:p>
            <a:pPr algn="r">
              <a:defRPr sz="3600">
                <a:solidFill>
                  <a:srgbClr val="FFFFFF"/>
                </a:solidFill>
              </a:defRPr>
            </a:pPr>
            <a:r>
              <a:t>incapables de faire ça ?</a:t>
            </a:r>
          </a:p>
          <a:p>
            <a:pPr algn="r">
              <a:defRPr sz="3600">
                <a:solidFill>
                  <a:srgbClr val="FBCBAA"/>
                </a:solidFill>
              </a:defRPr>
            </a:pPr>
          </a:p>
          <a:p>
            <a:pPr algn="r">
              <a:defRPr sz="3600">
                <a:solidFill>
                  <a:srgbClr val="FBCBAA"/>
                </a:solidFill>
              </a:defRPr>
            </a:pPr>
            <a:r>
              <a:t>Je vous présente Sugata Mitra  </a:t>
            </a:r>
          </a:p>
          <a:p>
            <a:pPr algn="r">
              <a:defRPr sz="3600">
                <a:solidFill>
                  <a:srgbClr val="FBCBAA"/>
                </a:solidFill>
              </a:defRPr>
            </a:pPr>
            <a:r>
              <a:t>et son projet</a:t>
            </a:r>
          </a:p>
          <a:p>
            <a:pPr algn="r">
              <a:defRPr sz="3600">
                <a:solidFill>
                  <a:srgbClr val="FBCBAA"/>
                </a:solidFill>
              </a:defRPr>
            </a:pPr>
            <a:r>
              <a:t>À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Hole in the Wall</a:t>
            </a:r>
          </a:p>
        </p:txBody>
      </p:sp>
      <p:sp>
        <p:nvSpPr>
          <p:cNvPr id="594" name="Des élèves branchés, mais sur quoi au juste ?"/>
          <p:cNvSpPr txBox="1"/>
          <p:nvPr/>
        </p:nvSpPr>
        <p:spPr>
          <a:xfrm>
            <a:off x="9714746" y="577223"/>
            <a:ext cx="14091997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Des élèves branchés, mais sur quoi au juste ?</a:t>
            </a:r>
          </a:p>
        </p:txBody>
      </p:sp>
      <p:pic>
        <p:nvPicPr>
          <p:cNvPr id="59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26005" y="11246430"/>
            <a:ext cx="1331690" cy="1331690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http://bit.ly/ProjetMitra"/>
          <p:cNvSpPr txBox="1"/>
          <p:nvPr/>
        </p:nvSpPr>
        <p:spPr>
          <a:xfrm>
            <a:off x="17398619" y="11751113"/>
            <a:ext cx="4157219" cy="601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pPr/>
            <a:r>
              <a:t>http://bit.ly/ProjetMitra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ugata Mitra est professeur en technologies éducatives à l'université de Newcastle upon Tyne…"/>
          <p:cNvSpPr txBox="1"/>
          <p:nvPr/>
        </p:nvSpPr>
        <p:spPr>
          <a:xfrm>
            <a:off x="2625348" y="506877"/>
            <a:ext cx="20399150" cy="12702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3700"/>
            </a:pPr>
            <a:r>
              <a:t>Sugata Mitra est professeur en technologies éducatives</a:t>
            </a:r>
            <a:br/>
            <a:r>
              <a:t>à l'université de Newcastle upon Tyne</a:t>
            </a:r>
          </a:p>
          <a:p>
            <a:pPr>
              <a:defRPr sz="3700"/>
            </a:pPr>
          </a:p>
          <a:p>
            <a:pPr>
              <a:defRPr sz="3700"/>
            </a:pPr>
            <a:r>
              <a:t>Un il a voulu recycler de vieux ordinateurs.</a:t>
            </a:r>
          </a:p>
          <a:p>
            <a:pPr>
              <a:defRPr sz="3700"/>
            </a:pPr>
            <a:r>
              <a:t>Il les a placés dans les ouvertures qu’il a créées</a:t>
            </a:r>
            <a:br/>
            <a:r>
              <a:t>dans un des murs de son bureau de Delhi.</a:t>
            </a:r>
          </a:p>
          <a:p>
            <a:pPr>
              <a:defRPr sz="3700"/>
            </a:pPr>
          </a:p>
          <a:p>
            <a:pPr>
              <a:defRPr sz="3700"/>
            </a:pPr>
            <a:r>
              <a:t>Il voulait voir comment les enfants</a:t>
            </a:r>
          </a:p>
          <a:p>
            <a:pPr>
              <a:defRPr sz="3700"/>
            </a:pPr>
            <a:r>
              <a:t>du bidonville voisin allaient s’en servir</a:t>
            </a:r>
          </a:p>
          <a:p>
            <a:pPr>
              <a:defRPr sz="3700"/>
            </a:pPr>
            <a:r>
              <a:t>Il les a laissés découvrir par eux-mêmes.</a:t>
            </a:r>
          </a:p>
          <a:p>
            <a:pPr>
              <a:defRPr sz="3700"/>
            </a:pPr>
            <a:r>
              <a:t>Les enfants curieux sont venus voir. </a:t>
            </a:r>
            <a:br/>
            <a:r>
              <a:t>Ils ont surmonté les difficultés de la langue</a:t>
            </a:r>
            <a:br/>
            <a:r>
              <a:t>( parlaient Hindi alors qu les ordinateurs étaient en anglais ).</a:t>
            </a:r>
          </a:p>
          <a:p>
            <a:pPr>
              <a:defRPr sz="3700"/>
            </a:pPr>
            <a:r>
              <a:t>Ils ont commencé très rapidement à s’entraider et se sont appris à utiliser les ordinateurs ( branchés sur Internet ).</a:t>
            </a:r>
          </a:p>
          <a:p>
            <a:pPr>
              <a:defRPr sz="3700"/>
            </a:pPr>
            <a:r>
              <a:t>En poursuivant ses recherches,</a:t>
            </a:r>
            <a:br/>
            <a:r>
              <a:t>il a réalisé que ceci se produisait,</a:t>
            </a:r>
            <a:br/>
            <a:r>
              <a:t>peu importe où il installait des ordinateurs en Inde.</a:t>
            </a:r>
          </a:p>
          <a:p>
            <a:pPr>
              <a:defRPr sz="3700"/>
            </a:pPr>
          </a:p>
          <a:p>
            <a:pPr>
              <a:defRPr sz="3700"/>
            </a:pPr>
            <a:r>
              <a:t>Il a  appris que les enfants sont d’excellents enseignants</a:t>
            </a:r>
          </a:p>
          <a:p>
            <a:pPr>
              <a:defRPr sz="3700"/>
            </a:pPr>
          </a:p>
          <a:p>
            <a:pPr>
              <a:defRPr sz="3700"/>
            </a:pPr>
            <a:r>
              <a:t>Il a été agréablement surpris  par les résultats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n parlant ainsi, Yves Gingras démontre qu’il est intéressé par l’acquisition de connaissances, pas par l’apprenant.…"/>
          <p:cNvSpPr txBox="1"/>
          <p:nvPr/>
        </p:nvSpPr>
        <p:spPr>
          <a:xfrm>
            <a:off x="1472180" y="3035743"/>
            <a:ext cx="21439640" cy="7644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lnSpc>
                <a:spcPct val="117999"/>
              </a:lnSpc>
              <a:defRPr sz="33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  <a:r>
              <a:t>n parlant ainsi, Yves Gingras démontre qu’il est intéressé par l’acquisition de connaissances, pas par l’apprenant.</a:t>
            </a:r>
          </a:p>
          <a:p>
            <a:pPr defTabSz="457200">
              <a:lnSpc>
                <a:spcPct val="117999"/>
              </a:lnSpc>
              <a:defRPr sz="33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defTabSz="457200">
              <a:lnSpc>
                <a:spcPct val="117999"/>
              </a:lnSpc>
              <a:defRPr sz="33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  <a:r>
              <a:t>Il prend également ici un raccourci intellectuel.</a:t>
            </a:r>
          </a:p>
          <a:p>
            <a:pPr defTabSz="457200">
              <a:lnSpc>
                <a:spcPct val="117999"/>
              </a:lnSpc>
              <a:defRPr sz="33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defTabSz="457200">
              <a:lnSpc>
                <a:spcPct val="117999"/>
              </a:lnSpc>
              <a:defRPr sz="33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  <a:r>
              <a:t>Il parle du langage informatique APL venant du MIT…. mais ne dit pas qu’à la même époque, Seymour Papert utilisait depuis une 15aine d’années le langage LOGO pour apprendre aux enfants à réfléchir en CODANT. Ce qui aujourd’hui est possible avec Scratch.</a:t>
            </a:r>
          </a:p>
          <a:p>
            <a:pPr defTabSz="457200">
              <a:lnSpc>
                <a:spcPct val="117999"/>
              </a:lnSpc>
              <a:defRPr sz="33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defTabSz="457200">
              <a:lnSpc>
                <a:spcPct val="117999"/>
              </a:lnSpc>
              <a:defRPr sz="33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  <a:r>
              <a:t>Il oublie que tout développement scientifique ne peut se faire sans la curiosité.</a:t>
            </a:r>
          </a:p>
          <a:p>
            <a:pPr defTabSz="457200">
              <a:lnSpc>
                <a:spcPct val="117999"/>
              </a:lnSpc>
              <a:defRPr sz="33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defTabSz="457200">
              <a:lnSpc>
                <a:spcPct val="117999"/>
              </a:lnSpc>
              <a:defRPr sz="33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  <a:r>
              <a:t>De plus, il parle de  l’</a:t>
            </a:r>
            <a:r>
              <a:rPr i="1"/>
              <a:t>Économie du savoir</a:t>
            </a:r>
            <a:r>
              <a:t> (pour mieux ridiculiser) au lieu de la </a:t>
            </a:r>
            <a:r>
              <a:rPr i="1"/>
              <a:t>Société du savoir.</a:t>
            </a:r>
            <a:endParaRPr i="1"/>
          </a:p>
          <a:p>
            <a:pPr defTabSz="457200">
              <a:lnSpc>
                <a:spcPct val="117999"/>
              </a:lnSpc>
              <a:defRPr sz="33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  <a:endParaRPr i="1"/>
          </a:p>
          <a:p>
            <a:pPr defTabSz="457200">
              <a:lnSpc>
                <a:spcPct val="117999"/>
              </a:lnSpc>
              <a:defRPr sz="33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  <a:r>
              <a:t>Il n’est pas le seul à ridiculiser l’innovation Sylvain Mallette de la FAÉ s’en donne lui aussi à cœur-joie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Brève biographie…"/>
          <p:cNvSpPr txBox="1"/>
          <p:nvPr/>
        </p:nvSpPr>
        <p:spPr>
          <a:xfrm>
            <a:off x="10620286" y="1008457"/>
            <a:ext cx="10878925" cy="11699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4600"/>
            </a:pPr>
            <a:r>
              <a:t>Brève biographie</a:t>
            </a:r>
          </a:p>
          <a:p>
            <a:pPr defTabSz="584200">
              <a:defRPr sz="2800"/>
            </a:pPr>
          </a:p>
          <a:p>
            <a:pPr defTabSz="584200">
              <a:defRPr sz="2800"/>
            </a:pPr>
            <a:r>
              <a:t>Professeur en technologies éducatives</a:t>
            </a:r>
            <a:br/>
            <a:r>
              <a:t>à l'université de Newcastle upon Tyne.</a:t>
            </a:r>
          </a:p>
          <a:p>
            <a:pPr defTabSz="584200">
              <a:defRPr sz="2800"/>
            </a:pPr>
            <a:r>
              <a:t>Il est l’initiateur du projet A Hole in the Wall qui lui a permis de voir à quel point les enfants peuvent être débrouillards avec les technologies lorsqu’on leur en donne l’occasion.</a:t>
            </a:r>
          </a:p>
          <a:p>
            <a:pPr defTabSz="584200">
              <a:defRPr sz="2800"/>
            </a:pPr>
            <a:r>
              <a:t>Il est récipiendaire du prix TED 2013</a:t>
            </a:r>
          </a:p>
          <a:p>
            <a:pPr defTabSz="584200">
              <a:defRPr sz="4600"/>
            </a:pPr>
          </a:p>
          <a:p>
            <a:pPr defTabSz="584200">
              <a:defRPr sz="4600"/>
            </a:pPr>
            <a:r>
              <a:t>Contributions</a:t>
            </a:r>
          </a:p>
          <a:p>
            <a:pPr defTabSz="584200">
              <a:defRPr sz="2800"/>
            </a:pPr>
            <a:r>
              <a:t>Sa réflexion porte sur l’autonomie des enfants et la confiance qu’il est préférable de leur accorder.</a:t>
            </a:r>
          </a:p>
          <a:p>
            <a:pPr defTabSz="584200">
              <a:defRPr sz="4600"/>
            </a:pPr>
            <a:r>
              <a:t>Sites liés</a:t>
            </a:r>
          </a:p>
          <a:p>
            <a:pPr defTabSz="584200">
              <a:defRPr sz="2800"/>
            </a:pPr>
            <a:r>
              <a:t>Hole in the Wall Project</a:t>
            </a:r>
            <a:br/>
            <a:r>
              <a:rPr>
                <a:hlinkClick r:id="rId2" invalidUrl="" action="" tgtFrame="" tooltip="" history="1" highlightClick="0" endSnd="0"/>
              </a:rPr>
              <a:t>http://www.hole-in-the-wall.com</a:t>
            </a:r>
          </a:p>
          <a:p>
            <a:pPr defTabSz="584200">
              <a:defRPr sz="2800"/>
            </a:pPr>
          </a:p>
          <a:p>
            <a:pPr defTabSz="584200">
              <a:defRPr sz="4600"/>
            </a:pPr>
          </a:p>
          <a:p>
            <a:pPr defTabSz="584200">
              <a:defRPr sz="4600"/>
            </a:pPr>
            <a:r>
              <a:t>Clips vidéo pertinents</a:t>
            </a:r>
          </a:p>
          <a:p>
            <a:pPr defTabSz="584200">
              <a:defRPr sz="2800"/>
            </a:pPr>
            <a:r>
              <a:t>Conférence TED</a:t>
            </a:r>
            <a:br/>
            <a:r>
              <a:rPr>
                <a:hlinkClick r:id="rId3" invalidUrl="" action="" tgtFrame="" tooltip="" history="1" highlightClick="0" endSnd="0"/>
              </a:rPr>
              <a:t>http://bitly.com/SugataMitraTED</a:t>
            </a:r>
          </a:p>
          <a:p>
            <a:pPr defTabSz="584200">
              <a:defRPr sz="2800"/>
            </a:pPr>
            <a:br/>
            <a:r>
              <a:t>Différentes conférences sur Youtube</a:t>
            </a:r>
            <a:br/>
            <a:r>
              <a:rPr>
                <a:hlinkClick r:id="rId4" invalidUrl="" action="" tgtFrame="" tooltip="" history="1" highlightClick="0" endSnd="0"/>
              </a:rPr>
              <a:t>http://bit.ly/SMitraYoutube</a:t>
            </a:r>
          </a:p>
        </p:txBody>
      </p:sp>
      <p:sp>
        <p:nvSpPr>
          <p:cNvPr id="603" name="CC by  ND"/>
          <p:cNvSpPr txBox="1"/>
          <p:nvPr/>
        </p:nvSpPr>
        <p:spPr>
          <a:xfrm>
            <a:off x="16520399" y="10844379"/>
            <a:ext cx="666713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900">
                <a:solidFill>
                  <a:srgbClr val="F5A23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r>
              <a:t>CC by  ND</a:t>
            </a:r>
          </a:p>
        </p:txBody>
      </p:sp>
      <p:grpSp>
        <p:nvGrpSpPr>
          <p:cNvPr id="610" name="Groupe"/>
          <p:cNvGrpSpPr/>
          <p:nvPr/>
        </p:nvGrpSpPr>
        <p:grpSpPr>
          <a:xfrm>
            <a:off x="1233145" y="1002079"/>
            <a:ext cx="5723280" cy="5711999"/>
            <a:chOff x="0" y="0"/>
            <a:chExt cx="5723279" cy="5711997"/>
          </a:xfrm>
        </p:grpSpPr>
        <p:sp>
          <p:nvSpPr>
            <p:cNvPr id="604" name="Ligne"/>
            <p:cNvSpPr/>
            <p:nvPr/>
          </p:nvSpPr>
          <p:spPr>
            <a:xfrm>
              <a:off x="0" y="2538020"/>
              <a:ext cx="2937322" cy="1"/>
            </a:xfrm>
            <a:prstGeom prst="line">
              <a:avLst/>
            </a:prstGeom>
            <a:noFill/>
            <a:ln w="304800" cap="flat">
              <a:solidFill>
                <a:srgbClr val="EBEBE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05" name="Ligne"/>
            <p:cNvSpPr/>
            <p:nvPr/>
          </p:nvSpPr>
          <p:spPr>
            <a:xfrm>
              <a:off x="0" y="3056032"/>
              <a:ext cx="2937322" cy="1"/>
            </a:xfrm>
            <a:prstGeom prst="line">
              <a:avLst/>
            </a:prstGeom>
            <a:noFill/>
            <a:ln w="228600" cap="flat">
              <a:solidFill>
                <a:srgbClr val="EBEBE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06" name="Ligne"/>
            <p:cNvSpPr/>
            <p:nvPr/>
          </p:nvSpPr>
          <p:spPr>
            <a:xfrm>
              <a:off x="0" y="3466749"/>
              <a:ext cx="2937322" cy="1"/>
            </a:xfrm>
            <a:prstGeom prst="line">
              <a:avLst/>
            </a:prstGeom>
            <a:noFill/>
            <a:ln w="152400" cap="flat">
              <a:solidFill>
                <a:srgbClr val="EBEBE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07" name="Ligne"/>
            <p:cNvSpPr/>
            <p:nvPr/>
          </p:nvSpPr>
          <p:spPr>
            <a:xfrm>
              <a:off x="0" y="3796996"/>
              <a:ext cx="2937322" cy="1"/>
            </a:xfrm>
            <a:prstGeom prst="line">
              <a:avLst/>
            </a:prstGeom>
            <a:noFill/>
            <a:ln w="114300" cap="flat">
              <a:solidFill>
                <a:srgbClr val="EBEBE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08" name="Ovale"/>
            <p:cNvSpPr/>
            <p:nvPr/>
          </p:nvSpPr>
          <p:spPr>
            <a:xfrm>
              <a:off x="742929" y="-1"/>
              <a:ext cx="4980351" cy="4930316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09" name="Sugata Mitra"/>
            <p:cNvSpPr txBox="1"/>
            <p:nvPr/>
          </p:nvSpPr>
          <p:spPr>
            <a:xfrm>
              <a:off x="2080257" y="5132252"/>
              <a:ext cx="2305694" cy="579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2600"/>
              </a:lvl1pPr>
            </a:lstStyle>
            <a:p>
              <a:pPr/>
              <a:r>
                <a:t>Sugata Mitra</a:t>
              </a:r>
            </a:p>
          </p:txBody>
        </p:sp>
      </p:grpSp>
      <p:sp>
        <p:nvSpPr>
          <p:cNvPr id="611" name="https://twitter.com/Sugatam"/>
          <p:cNvSpPr txBox="1"/>
          <p:nvPr/>
        </p:nvSpPr>
        <p:spPr>
          <a:xfrm>
            <a:off x="2391080" y="7917181"/>
            <a:ext cx="3407411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hlinkClick r:id="rId6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6" invalidUrl="" action="" tgtFrame="" tooltip="" history="1" highlightClick="0" endSnd="0"/>
              </a:rPr>
              <a:t>https://twitter.com/Sugatam</a:t>
            </a:r>
          </a:p>
        </p:txBody>
      </p:sp>
      <p:pic>
        <p:nvPicPr>
          <p:cNvPr id="61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45965" y="7337950"/>
            <a:ext cx="600182" cy="510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Les étapes d’appropriation de la technologie en salle de classe"/>
          <p:cNvSpPr txBox="1"/>
          <p:nvPr/>
        </p:nvSpPr>
        <p:spPr>
          <a:xfrm>
            <a:off x="1208899" y="6333879"/>
            <a:ext cx="21966201" cy="1048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900"/>
            </a:lvl1pPr>
          </a:lstStyle>
          <a:p>
            <a:pPr/>
            <a:r>
              <a:t>Les étapes d’appropriation de la technologie en salle de classe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Le modèle SAMR  S…"/>
          <p:cNvSpPr txBox="1"/>
          <p:nvPr/>
        </p:nvSpPr>
        <p:spPr>
          <a:xfrm>
            <a:off x="2714566" y="495296"/>
            <a:ext cx="22504713" cy="11562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sz="9700"/>
            </a:pPr>
            <a:r>
              <a:rPr sz="7800"/>
              <a:t> </a:t>
            </a:r>
            <a:endParaRPr sz="7800"/>
          </a:p>
          <a:p>
            <a:pPr algn="r">
              <a:defRPr sz="9700"/>
            </a:pPr>
            <a:endParaRPr sz="7800"/>
          </a:p>
          <a:p>
            <a:pPr algn="l">
              <a:defRPr sz="9700"/>
            </a:pPr>
            <a:r>
              <a:rPr sz="7900"/>
              <a:t>Le modèle </a:t>
            </a:r>
            <a:r>
              <a:rPr sz="12700">
                <a:solidFill>
                  <a:srgbClr val="FFFCEB"/>
                </a:solidFill>
              </a:rPr>
              <a:t>S</a:t>
            </a:r>
            <a:r>
              <a:rPr sz="12700">
                <a:solidFill>
                  <a:srgbClr val="FEF3AA"/>
                </a:solidFill>
              </a:rPr>
              <a:t>A</a:t>
            </a:r>
            <a:r>
              <a:rPr sz="12700">
                <a:solidFill>
                  <a:srgbClr val="FFEE96"/>
                </a:solidFill>
              </a:rPr>
              <a:t>M</a:t>
            </a:r>
            <a:r>
              <a:rPr sz="127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R</a:t>
            </a:r>
            <a:br>
              <a:rPr sz="145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</a:br>
            <a:r>
              <a:rPr sz="145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 </a:t>
            </a:r>
            <a:r>
              <a:rPr sz="9800">
                <a:solidFill>
                  <a:srgbClr val="FFFCEB"/>
                </a:solidFill>
              </a:rPr>
              <a:t>S </a:t>
            </a:r>
            <a:r>
              <a:rPr sz="9800">
                <a:solidFill>
                  <a:srgbClr val="EEEEEE"/>
                </a:solidFill>
              </a:rPr>
              <a:t>  </a:t>
            </a:r>
            <a:endParaRPr sz="9800">
              <a:solidFill>
                <a:srgbClr val="EEEEEE"/>
              </a:solidFill>
            </a:endParaRPr>
          </a:p>
          <a:p>
            <a:pPr algn="l">
              <a:defRPr sz="9800"/>
            </a:pPr>
            <a:r>
              <a:rPr>
                <a:solidFill>
                  <a:srgbClr val="EEEEEE"/>
                </a:solidFill>
              </a:rPr>
              <a:t>   </a:t>
            </a:r>
            <a:r>
              <a:rPr>
                <a:solidFill>
                  <a:srgbClr val="FEF2AE"/>
                </a:solidFill>
              </a:rPr>
              <a:t>A </a:t>
            </a:r>
            <a:endParaRPr>
              <a:solidFill>
                <a:srgbClr val="EEEEEE"/>
              </a:solidFill>
            </a:endParaRPr>
          </a:p>
          <a:p>
            <a:pPr algn="l">
              <a:defRPr sz="9800"/>
            </a:pPr>
            <a:r>
              <a:rPr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     </a:t>
            </a:r>
            <a:r>
              <a:rPr>
                <a:solidFill>
                  <a:srgbClr val="FEEC9B"/>
                </a:solidFill>
              </a:rPr>
              <a:t>M </a:t>
            </a:r>
            <a:r>
              <a:rPr>
                <a:solidFill>
                  <a:srgbClr val="EEEEEE"/>
                </a:solidFill>
              </a:rPr>
              <a:t> </a:t>
            </a:r>
            <a:endParaRPr>
              <a:solidFill>
                <a:schemeClr val="accent4">
                  <a:hueOff val="481991"/>
                  <a:satOff val="11971"/>
                  <a:lumOff val="19007"/>
                </a:schemeClr>
              </a:solidFill>
            </a:endParaRPr>
          </a:p>
          <a:p>
            <a:pPr lvl="8" algn="l">
              <a:defRPr sz="9800"/>
            </a:pPr>
            <a:r>
              <a:rPr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   R </a:t>
            </a:r>
          </a:p>
        </p:txBody>
      </p:sp>
      <p:sp>
        <p:nvSpPr>
          <p:cNvPr id="617" name="Ovale"/>
          <p:cNvSpPr/>
          <p:nvPr/>
        </p:nvSpPr>
        <p:spPr>
          <a:xfrm>
            <a:off x="14582695" y="3721719"/>
            <a:ext cx="7880524" cy="786968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618" name="ubstitution"/>
          <p:cNvSpPr txBox="1"/>
          <p:nvPr/>
        </p:nvSpPr>
        <p:spPr>
          <a:xfrm>
            <a:off x="4038674" y="5716504"/>
            <a:ext cx="6286475" cy="1630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9800">
                <a:solidFill>
                  <a:srgbClr val="FFFFFF"/>
                </a:solidFill>
              </a:defRPr>
            </a:lvl1pPr>
          </a:lstStyle>
          <a:p>
            <a:pPr/>
            <a:r>
              <a:t>ubstitution</a:t>
            </a:r>
          </a:p>
        </p:txBody>
      </p:sp>
      <p:sp>
        <p:nvSpPr>
          <p:cNvPr id="619" name="mélioration"/>
          <p:cNvSpPr txBox="1"/>
          <p:nvPr/>
        </p:nvSpPr>
        <p:spPr>
          <a:xfrm>
            <a:off x="4594296" y="7370372"/>
            <a:ext cx="6565266" cy="1630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9800">
                <a:solidFill>
                  <a:srgbClr val="FFFFFF"/>
                </a:solidFill>
              </a:defRPr>
            </a:lvl1pPr>
          </a:lstStyle>
          <a:p>
            <a:pPr/>
            <a:r>
              <a:t>mélioration</a:t>
            </a:r>
          </a:p>
        </p:txBody>
      </p:sp>
      <p:sp>
        <p:nvSpPr>
          <p:cNvPr id="620" name="odification"/>
          <p:cNvSpPr txBox="1"/>
          <p:nvPr/>
        </p:nvSpPr>
        <p:spPr>
          <a:xfrm>
            <a:off x="5560161" y="8897240"/>
            <a:ext cx="6196865" cy="1630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9800">
                <a:solidFill>
                  <a:srgbClr val="FFFFFF"/>
                </a:solidFill>
              </a:defRPr>
            </a:lvl1pPr>
          </a:lstStyle>
          <a:p>
            <a:pPr/>
            <a:r>
              <a:t>odification</a:t>
            </a:r>
          </a:p>
        </p:txBody>
      </p:sp>
      <p:sp>
        <p:nvSpPr>
          <p:cNvPr id="621" name="edéfinition"/>
          <p:cNvSpPr txBox="1"/>
          <p:nvPr/>
        </p:nvSpPr>
        <p:spPr>
          <a:xfrm>
            <a:off x="6454635" y="10406902"/>
            <a:ext cx="6173217" cy="1630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9800">
                <a:solidFill>
                  <a:srgbClr val="FFFFFF"/>
                </a:solidFill>
              </a:defRPr>
            </a:lvl1pPr>
          </a:lstStyle>
          <a:p>
            <a:pPr/>
            <a:r>
              <a:t>edéfinition</a:t>
            </a:r>
          </a:p>
        </p:txBody>
      </p:sp>
      <p:sp>
        <p:nvSpPr>
          <p:cNvPr id="622" name="Les étapes d’appropriation de la technologie en salle de classe"/>
          <p:cNvSpPr txBox="1"/>
          <p:nvPr/>
        </p:nvSpPr>
        <p:spPr>
          <a:xfrm>
            <a:off x="4432968" y="576008"/>
            <a:ext cx="19378500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Les étapes d’appropriation de la technologie en salle de classe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10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10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10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8" grpId="1"/>
      <p:bldP build="whole" bldLvl="1" animBg="1" rev="0" advAuto="0" spid="620" grpId="3"/>
      <p:bldP build="whole" bldLvl="1" animBg="1" rev="0" advAuto="0" spid="619" grpId="2"/>
      <p:bldP build="whole" bldLvl="1" animBg="1" rev="0" advAuto="0" spid="621" grpId="4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13098" y="3106553"/>
            <a:ext cx="11887809" cy="72008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627" name="Le tableau pour enseigner"/>
          <p:cNvSpPr txBox="1"/>
          <p:nvPr/>
        </p:nvSpPr>
        <p:spPr>
          <a:xfrm>
            <a:off x="9229628" y="4609237"/>
            <a:ext cx="8262244" cy="883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Edo SZ"/>
                <a:ea typeface="Edo SZ"/>
                <a:cs typeface="Edo SZ"/>
                <a:sym typeface="Edo SZ"/>
              </a:defRPr>
            </a:lvl1pPr>
          </a:lstStyle>
          <a:p>
            <a:pPr/>
            <a:r>
              <a:t>Le tableau pour enseigner</a:t>
            </a:r>
          </a:p>
        </p:txBody>
      </p:sp>
      <p:grpSp>
        <p:nvGrpSpPr>
          <p:cNvPr id="633" name="Groupe"/>
          <p:cNvGrpSpPr/>
          <p:nvPr/>
        </p:nvGrpSpPr>
        <p:grpSpPr>
          <a:xfrm>
            <a:off x="8441262" y="2959100"/>
            <a:ext cx="12319001" cy="7924800"/>
            <a:chOff x="0" y="0"/>
            <a:chExt cx="12319000" cy="7924800"/>
          </a:xfrm>
        </p:grpSpPr>
        <p:pic>
          <p:nvPicPr>
            <p:cNvPr id="62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319000" cy="7924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9" name="Le TBi pour enseigner"/>
            <p:cNvSpPr txBox="1"/>
            <p:nvPr/>
          </p:nvSpPr>
          <p:spPr>
            <a:xfrm>
              <a:off x="1489179" y="1482435"/>
              <a:ext cx="6860617" cy="936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>
                  <a:solidFill>
                    <a:schemeClr val="accent5"/>
                  </a:solidFill>
                </a:defRPr>
              </a:lvl1pPr>
            </a:lstStyle>
            <a:p>
              <a:pPr/>
              <a:r>
                <a:t>Le TBi pour enseigner</a:t>
              </a:r>
            </a:p>
          </p:txBody>
        </p:sp>
        <p:pic>
          <p:nvPicPr>
            <p:cNvPr id="63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3780000">
              <a:off x="6621388" y="4394131"/>
              <a:ext cx="1524001" cy="2019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63213" y="4149056"/>
              <a:ext cx="3053551" cy="1776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2" name="Rectangle"/>
            <p:cNvSpPr/>
            <p:nvPr/>
          </p:nvSpPr>
          <p:spPr>
            <a:xfrm>
              <a:off x="3545234" y="7232572"/>
              <a:ext cx="4941013" cy="304113"/>
            </a:xfrm>
            <a:prstGeom prst="rect">
              <a:avLst/>
            </a:prstGeom>
            <a:gradFill flip="none" rotWithShape="1">
              <a:gsLst>
                <a:gs pos="0">
                  <a:srgbClr val="777685"/>
                </a:gs>
                <a:gs pos="47760">
                  <a:srgbClr val="737686"/>
                </a:gs>
                <a:gs pos="58367">
                  <a:srgbClr val="777C90"/>
                </a:gs>
                <a:gs pos="76010">
                  <a:srgbClr val="868799"/>
                </a:gs>
                <a:gs pos="100000">
                  <a:srgbClr val="25252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634" name="Substitution…"/>
          <p:cNvSpPr txBox="1"/>
          <p:nvPr/>
        </p:nvSpPr>
        <p:spPr>
          <a:xfrm>
            <a:off x="2570567" y="8524391"/>
            <a:ext cx="5757995" cy="2102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defTabSz="584200">
              <a:defRPr sz="5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Substitution</a:t>
            </a:r>
          </a:p>
          <a:p>
            <a:pPr algn="r" defTabSz="584200">
              <a:defRPr sz="3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La technologie ne fait que répliquer;</a:t>
            </a:r>
          </a:p>
          <a:p>
            <a:pPr algn="r" defTabSz="584200">
              <a:defRPr sz="3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aucun changement fonctionnel</a:t>
            </a:r>
          </a:p>
        </p:txBody>
      </p:sp>
      <p:sp>
        <p:nvSpPr>
          <p:cNvPr id="635" name="Les étapes d’appropriation de la technologie en salle de classe"/>
          <p:cNvSpPr txBox="1"/>
          <p:nvPr/>
        </p:nvSpPr>
        <p:spPr>
          <a:xfrm>
            <a:off x="4432968" y="576008"/>
            <a:ext cx="19378500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Les étapes d’appropriation de la technologie en salle de classe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Les étapes d’appropriation de la technologie en salle de classe"/>
          <p:cNvSpPr txBox="1"/>
          <p:nvPr/>
        </p:nvSpPr>
        <p:spPr>
          <a:xfrm>
            <a:off x="4432968" y="576008"/>
            <a:ext cx="19378500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Les étapes d’appropriation de la technologie en salle de classe</a:t>
            </a:r>
          </a:p>
        </p:txBody>
      </p:sp>
      <p:grpSp>
        <p:nvGrpSpPr>
          <p:cNvPr id="640" name="Groupe"/>
          <p:cNvGrpSpPr/>
          <p:nvPr/>
        </p:nvGrpSpPr>
        <p:grpSpPr>
          <a:xfrm>
            <a:off x="8677584" y="2741210"/>
            <a:ext cx="14897984" cy="9892733"/>
            <a:chOff x="0" y="0"/>
            <a:chExt cx="14897983" cy="9892731"/>
          </a:xfrm>
        </p:grpSpPr>
        <p:pic>
          <p:nvPicPr>
            <p:cNvPr id="638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11474" y="679207"/>
              <a:ext cx="10275036" cy="5781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4897984" cy="98927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4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97578" y="1935286"/>
            <a:ext cx="5501104" cy="8235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486295" y="9011253"/>
            <a:ext cx="200464" cy="2000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5" name="Groupe"/>
          <p:cNvGrpSpPr/>
          <p:nvPr/>
        </p:nvGrpSpPr>
        <p:grpSpPr>
          <a:xfrm>
            <a:off x="11041079" y="3458591"/>
            <a:ext cx="10170993" cy="5751070"/>
            <a:chOff x="0" y="0"/>
            <a:chExt cx="10170992" cy="5751069"/>
          </a:xfrm>
        </p:grpSpPr>
        <p:pic>
          <p:nvPicPr>
            <p:cNvPr id="643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0170993" cy="57510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4" name="Groupe"/>
            <p:cNvSpPr txBox="1"/>
            <p:nvPr/>
          </p:nvSpPr>
          <p:spPr>
            <a:xfrm>
              <a:off x="1771335" y="593500"/>
              <a:ext cx="6706817" cy="288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 defTabSz="584200">
                <a:defRPr sz="38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Augmentation La technologie agit</a:t>
              </a:r>
            </a:p>
            <a:p>
              <a:pPr algn="l" defTabSz="584200">
                <a:defRPr sz="38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comme substitution directe </a:t>
              </a:r>
            </a:p>
            <a:p>
              <a:pPr algn="l" defTabSz="584200">
                <a:defRPr sz="38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d’outils, avec amélioration</a:t>
              </a:r>
            </a:p>
            <a:p>
              <a:pPr algn="l" defTabSz="584200">
                <a:defRPr sz="38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fonctionnelle ex : manuels </a:t>
              </a:r>
            </a:p>
            <a:p>
              <a:pPr algn="l" defTabSz="584200">
                <a:defRPr sz="38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scolaires numérique</a:t>
              </a:r>
            </a:p>
          </p:txBody>
        </p:sp>
      </p:grpSp>
      <p:grpSp>
        <p:nvGrpSpPr>
          <p:cNvPr id="650" name="Groupe"/>
          <p:cNvGrpSpPr/>
          <p:nvPr/>
        </p:nvGrpSpPr>
        <p:grpSpPr>
          <a:xfrm>
            <a:off x="12869278" y="5777863"/>
            <a:ext cx="6063464" cy="3183054"/>
            <a:chOff x="0" y="0"/>
            <a:chExt cx="6063463" cy="3183052"/>
          </a:xfrm>
        </p:grpSpPr>
        <p:sp>
          <p:nvSpPr>
            <p:cNvPr id="646" name="Ligne"/>
            <p:cNvSpPr/>
            <p:nvPr/>
          </p:nvSpPr>
          <p:spPr>
            <a:xfrm>
              <a:off x="1790700" y="1104900"/>
              <a:ext cx="2075452" cy="0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647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81726" y="1189692"/>
              <a:ext cx="4281738" cy="1993361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48" name="Ligne"/>
            <p:cNvSpPr/>
            <p:nvPr/>
          </p:nvSpPr>
          <p:spPr>
            <a:xfrm>
              <a:off x="2552700" y="0"/>
              <a:ext cx="2392307" cy="0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49" name="Ligne"/>
            <p:cNvSpPr/>
            <p:nvPr/>
          </p:nvSpPr>
          <p:spPr>
            <a:xfrm>
              <a:off x="0" y="552450"/>
              <a:ext cx="2468507" cy="0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656" name="Groupe"/>
          <p:cNvGrpSpPr/>
          <p:nvPr/>
        </p:nvGrpSpPr>
        <p:grpSpPr>
          <a:xfrm>
            <a:off x="11035004" y="3638163"/>
            <a:ext cx="10156017" cy="5580280"/>
            <a:chOff x="-25400" y="25400"/>
            <a:chExt cx="10156015" cy="5580279"/>
          </a:xfrm>
        </p:grpSpPr>
        <p:pic>
          <p:nvPicPr>
            <p:cNvPr id="651" name="Image" descr="Imag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25400"/>
              <a:ext cx="1465426" cy="5578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2" name="Image" descr="Imag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552917" y="52459"/>
              <a:ext cx="1577699" cy="5553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3" name="Image" descr="Imag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432852" y="25400"/>
              <a:ext cx="6186499" cy="55532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4" name="Rectangle"/>
            <p:cNvSpPr/>
            <p:nvPr/>
          </p:nvSpPr>
          <p:spPr>
            <a:xfrm>
              <a:off x="7598401" y="79323"/>
              <a:ext cx="930358" cy="552157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55" name="Ligne"/>
            <p:cNvSpPr/>
            <p:nvPr/>
          </p:nvSpPr>
          <p:spPr>
            <a:xfrm>
              <a:off x="1636323" y="495082"/>
              <a:ext cx="6408564" cy="1"/>
            </a:xfrm>
            <a:prstGeom prst="line">
              <a:avLst/>
            </a:prstGeom>
            <a:noFill/>
            <a:ln w="25400" cap="flat">
              <a:solidFill>
                <a:srgbClr val="AFAFA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657" name="Amélioration…"/>
          <p:cNvSpPr txBox="1"/>
          <p:nvPr/>
        </p:nvSpPr>
        <p:spPr>
          <a:xfrm>
            <a:off x="647755" y="10593614"/>
            <a:ext cx="7600750" cy="2102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defTabSz="584200">
              <a:defRPr sz="5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Amélioration</a:t>
            </a:r>
          </a:p>
          <a:p>
            <a:pPr algn="r" defTabSz="584200">
              <a:defRPr sz="3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La technologie agit comme substitution directe</a:t>
            </a:r>
          </a:p>
          <a:p>
            <a:pPr algn="r" defTabSz="584200">
              <a:defRPr sz="3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d'outil, avec amélioration fonctionnelle</a:t>
            </a:r>
          </a:p>
          <a:p>
            <a:pPr algn="r" defTabSz="584200">
              <a:defRPr sz="3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ex : outils de révision et de correction de textes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6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642"/>
                                        </p:tgtEl>
                                      </p:cBhvr>
                                      <p:by x="999979" y="99997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89041 0.109477" origin="layout" pathEditMode="relative">
                                      <p:cBhvr>
                                        <p:cTn id="18" dur="10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xit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0" dur="1000" fill="hold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0" grpId="8"/>
      <p:bldP build="whole" bldLvl="1" animBg="1" rev="0" advAuto="0" spid="642" grpId="2"/>
      <p:bldP build="whole" bldLvl="1" animBg="1" rev="0" advAuto="0" spid="642" grpId="3"/>
      <p:bldP build="whole" bldLvl="1" animBg="1" rev="0" advAuto="0" spid="645" grpId="5"/>
      <p:bldP build="whole" bldLvl="1" animBg="1" rev="0" advAuto="0" spid="640" grpId="1"/>
      <p:bldP build="whole" bldLvl="1" animBg="1" rev="0" advAuto="0" spid="656" grpId="6"/>
      <p:bldP build="whole" bldLvl="1" animBg="1" rev="0" advAuto="0" spid="656" grpId="7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L’outil numérique combine des outils pour une plus grande efficacité.…"/>
          <p:cNvSpPr txBox="1"/>
          <p:nvPr/>
        </p:nvSpPr>
        <p:spPr>
          <a:xfrm>
            <a:off x="1494980" y="4357740"/>
            <a:ext cx="21394040" cy="500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L’outil numérique combine des outils pour une plus grande efficacité.</a:t>
            </a:r>
          </a:p>
          <a:p>
            <a:pPr/>
          </a:p>
          <a:p>
            <a:pPr/>
            <a:r>
              <a:t>Un logiciel comme Antidote permet non seulement</a:t>
            </a:r>
            <a:br/>
            <a:r>
              <a:t>de chercher des mots dans plusieurs types de dictionnaires,</a:t>
            </a:r>
            <a:br/>
            <a:r>
              <a:t>il permet également de s’auto-corriger</a:t>
            </a:r>
            <a:br/>
            <a:r>
              <a:t>en proposant des pistes pour améliorer le texte.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Les étapes d’appropriation de la technologie en salle de classe"/>
          <p:cNvSpPr txBox="1"/>
          <p:nvPr/>
        </p:nvSpPr>
        <p:spPr>
          <a:xfrm>
            <a:off x="4432968" y="576008"/>
            <a:ext cx="19378500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Les étapes d’appropriation de la technologie en salle de classe</a:t>
            </a:r>
          </a:p>
        </p:txBody>
      </p:sp>
      <p:grpSp>
        <p:nvGrpSpPr>
          <p:cNvPr id="666" name="Groupe"/>
          <p:cNvGrpSpPr/>
          <p:nvPr/>
        </p:nvGrpSpPr>
        <p:grpSpPr>
          <a:xfrm>
            <a:off x="8677584" y="2741210"/>
            <a:ext cx="14897984" cy="9892733"/>
            <a:chOff x="0" y="0"/>
            <a:chExt cx="14897983" cy="9892731"/>
          </a:xfrm>
        </p:grpSpPr>
        <p:pic>
          <p:nvPicPr>
            <p:cNvPr id="664" name="Image" descr="Imag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11474" y="679207"/>
              <a:ext cx="10275036" cy="5781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4897984" cy="98927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6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86295" y="9011253"/>
            <a:ext cx="200464" cy="200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1538" y="190263"/>
            <a:ext cx="9160828" cy="9455421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Pour le cours de communication orale"/>
          <p:cNvSpPr txBox="1"/>
          <p:nvPr/>
        </p:nvSpPr>
        <p:spPr>
          <a:xfrm rot="21120000">
            <a:off x="1739209" y="3053421"/>
            <a:ext cx="6080285" cy="82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584200">
              <a:defRPr sz="3600">
                <a:solidFill>
                  <a:srgbClr val="000000"/>
                </a:solidFill>
                <a:latin typeface="Angelina"/>
                <a:ea typeface="Angelina"/>
                <a:cs typeface="Angelina"/>
                <a:sym typeface="Angelina"/>
              </a:defRPr>
            </a:lvl1pPr>
          </a:lstStyle>
          <a:p>
            <a:pPr>
              <a:defRPr>
                <a:effectLst/>
              </a:defRPr>
            </a:pPr>
            <a:r>
              <a:t>Pour le cours de communication orale</a:t>
            </a:r>
          </a:p>
        </p:txBody>
      </p:sp>
      <p:pic>
        <p:nvPicPr>
          <p:cNvPr id="670" name="Ligne" descr="Lig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 rot="20584823">
            <a:off x="1393501" y="4000077"/>
            <a:ext cx="6606345" cy="1231166"/>
          </a:xfrm>
          <a:prstGeom prst="rect">
            <a:avLst/>
          </a:prstGeom>
        </p:spPr>
      </p:pic>
      <p:sp>
        <p:nvSpPr>
          <p:cNvPr id="672" name="1. Situer mon pays sur Google maps"/>
          <p:cNvSpPr txBox="1"/>
          <p:nvPr/>
        </p:nvSpPr>
        <p:spPr>
          <a:xfrm rot="21120000">
            <a:off x="2459061" y="4200860"/>
            <a:ext cx="5105783" cy="82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584200">
              <a:defRPr sz="3500" u="sng">
                <a:solidFill>
                  <a:srgbClr val="000000"/>
                </a:solidFill>
                <a:latin typeface="Angelina"/>
                <a:ea typeface="Angelina"/>
                <a:cs typeface="Angelina"/>
                <a:sym typeface="Angelina"/>
              </a:defRPr>
            </a:lvl1pPr>
          </a:lstStyle>
          <a:p>
            <a:pPr>
              <a:defRPr>
                <a:effectLst/>
              </a:defRPr>
            </a:pPr>
            <a:r>
              <a:t>1. Situer mon pays sur Google maps</a:t>
            </a:r>
          </a:p>
        </p:txBody>
      </p:sp>
      <p:pic>
        <p:nvPicPr>
          <p:cNvPr id="673" name="Ligne" descr="Lig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 rot="20584823">
            <a:off x="1442079" y="4589618"/>
            <a:ext cx="6606346" cy="1231166"/>
          </a:xfrm>
          <a:prstGeom prst="rect">
            <a:avLst/>
          </a:prstGeom>
        </p:spPr>
      </p:pic>
      <p:sp>
        <p:nvSpPr>
          <p:cNvPr id="675" name="2. Trouver des renseignements sur mon pays"/>
          <p:cNvSpPr txBox="1"/>
          <p:nvPr/>
        </p:nvSpPr>
        <p:spPr>
          <a:xfrm rot="21120000">
            <a:off x="1811002" y="4790401"/>
            <a:ext cx="6401901" cy="82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584200">
              <a:defRPr sz="3500">
                <a:solidFill>
                  <a:srgbClr val="000000"/>
                </a:solidFill>
                <a:latin typeface="Angelina"/>
                <a:ea typeface="Angelina"/>
                <a:cs typeface="Angelina"/>
                <a:sym typeface="Angelina"/>
              </a:defRPr>
            </a:lvl1pPr>
          </a:lstStyle>
          <a:p>
            <a:pPr>
              <a:defRPr>
                <a:effectLst/>
              </a:defRPr>
            </a:pPr>
            <a:r>
              <a:t>2. Trouver des renseignements sur mon pays</a:t>
            </a:r>
          </a:p>
        </p:txBody>
      </p:sp>
      <p:sp>
        <p:nvSpPr>
          <p:cNvPr id="676" name="Dans Wikipédia"/>
          <p:cNvSpPr txBox="1"/>
          <p:nvPr/>
        </p:nvSpPr>
        <p:spPr>
          <a:xfrm rot="21120000">
            <a:off x="3246176" y="5395758"/>
            <a:ext cx="4684509" cy="436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584200">
              <a:defRPr sz="3600">
                <a:solidFill>
                  <a:srgbClr val="000000"/>
                </a:solidFill>
                <a:latin typeface="Angelina"/>
                <a:ea typeface="Angelina"/>
                <a:cs typeface="Angelina"/>
                <a:sym typeface="Angelina"/>
              </a:defRPr>
            </a:lvl1pPr>
          </a:lstStyle>
          <a:p>
            <a:pPr>
              <a:defRPr>
                <a:effectLst/>
              </a:defRPr>
            </a:pPr>
            <a:r>
              <a:t>Dans Wikipédia</a:t>
            </a:r>
          </a:p>
        </p:txBody>
      </p:sp>
      <p:sp>
        <p:nvSpPr>
          <p:cNvPr id="677" name="sur un site francophone de nouvelles."/>
          <p:cNvSpPr txBox="1"/>
          <p:nvPr/>
        </p:nvSpPr>
        <p:spPr>
          <a:xfrm rot="21060000">
            <a:off x="2124891" y="6602420"/>
            <a:ext cx="5197264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584200">
              <a:defRPr sz="3500">
                <a:solidFill>
                  <a:srgbClr val="000000"/>
                </a:solidFill>
                <a:latin typeface="Angelina"/>
                <a:ea typeface="Angelina"/>
                <a:cs typeface="Angelina"/>
                <a:sym typeface="Angelina"/>
              </a:defRPr>
            </a:lvl1pPr>
          </a:lstStyle>
          <a:p>
            <a:pPr>
              <a:defRPr>
                <a:effectLst/>
              </a:defRPr>
            </a:pPr>
            <a:r>
              <a:t>sur un site francophone de nouvelles.</a:t>
            </a:r>
          </a:p>
        </p:txBody>
      </p:sp>
      <p:pic>
        <p:nvPicPr>
          <p:cNvPr id="678" name="Ligne" descr="Lig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587027">
            <a:off x="1644816" y="5748215"/>
            <a:ext cx="6734272" cy="1228039"/>
          </a:xfrm>
          <a:prstGeom prst="rect">
            <a:avLst/>
          </a:prstGeom>
        </p:spPr>
      </p:pic>
      <p:sp>
        <p:nvSpPr>
          <p:cNvPr id="680" name="de demain :"/>
          <p:cNvSpPr txBox="1"/>
          <p:nvPr/>
        </p:nvSpPr>
        <p:spPr>
          <a:xfrm rot="21120000">
            <a:off x="1801323" y="3823837"/>
            <a:ext cx="4290000" cy="82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584200">
              <a:defRPr sz="3600">
                <a:solidFill>
                  <a:srgbClr val="000000"/>
                </a:solidFill>
                <a:latin typeface="Angelina"/>
                <a:ea typeface="Angelina"/>
                <a:cs typeface="Angelina"/>
                <a:sym typeface="Angelina"/>
              </a:defRPr>
            </a:lvl1pPr>
          </a:lstStyle>
          <a:p>
            <a:pPr>
              <a:defRPr>
                <a:effectLst/>
              </a:defRPr>
            </a:pPr>
            <a:r>
              <a:t> de demain :</a:t>
            </a:r>
          </a:p>
        </p:txBody>
      </p:sp>
      <p:sp>
        <p:nvSpPr>
          <p:cNvPr id="681" name="3. Trouver un événement marquant pour moi."/>
          <p:cNvSpPr txBox="1"/>
          <p:nvPr/>
        </p:nvSpPr>
        <p:spPr>
          <a:xfrm rot="21060000">
            <a:off x="1868360" y="5947435"/>
            <a:ext cx="6633345" cy="82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584200">
              <a:defRPr sz="3200">
                <a:solidFill>
                  <a:srgbClr val="000000"/>
                </a:solidFill>
                <a:latin typeface="Angelina"/>
                <a:ea typeface="Angelina"/>
                <a:cs typeface="Angelina"/>
                <a:sym typeface="Angelina"/>
              </a:defRPr>
            </a:lvl1pPr>
          </a:lstStyle>
          <a:p>
            <a:pPr>
              <a:defRPr>
                <a:effectLst/>
              </a:defRPr>
            </a:pPr>
            <a:r>
              <a:t>3. Trouver un événement marquant pour moi.</a:t>
            </a:r>
          </a:p>
        </p:txBody>
      </p:sp>
      <p:pic>
        <p:nvPicPr>
          <p:cNvPr id="682" name="Ovale" descr="Oval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1060000">
            <a:off x="3044355" y="5519764"/>
            <a:ext cx="2949036" cy="532486"/>
          </a:xfrm>
          <a:prstGeom prst="rect">
            <a:avLst/>
          </a:prstGeom>
        </p:spPr>
      </p:pic>
      <p:pic>
        <p:nvPicPr>
          <p:cNvPr id="684" name="Ovale" descr="Oval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1060000">
            <a:off x="3539390" y="6486862"/>
            <a:ext cx="2084070" cy="878654"/>
          </a:xfrm>
          <a:prstGeom prst="rect">
            <a:avLst/>
          </a:prstGeom>
        </p:spPr>
      </p:pic>
      <p:pic>
        <p:nvPicPr>
          <p:cNvPr id="686" name="Image" descr="Imag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989426" y="3460169"/>
            <a:ext cx="10274301" cy="549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Image" descr="Imag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989426" y="3460169"/>
            <a:ext cx="10274301" cy="549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8" name="Image" descr="Imag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986945" y="3461757"/>
            <a:ext cx="10279261" cy="548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Image" descr="Image"/>
          <p:cNvPicPr>
            <a:picLocks noChangeAspect="0"/>
          </p:cNvPicPr>
          <p:nvPr/>
        </p:nvPicPr>
        <p:blipFill>
          <a:blip r:embed="rId13">
            <a:extLst/>
          </a:blip>
          <a:srcRect l="1834" t="0" r="0" b="0"/>
          <a:stretch>
            <a:fillRect/>
          </a:stretch>
        </p:blipFill>
        <p:spPr>
          <a:xfrm>
            <a:off x="10989425" y="3603044"/>
            <a:ext cx="10276138" cy="5356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Image" descr="Image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989426" y="3603001"/>
            <a:ext cx="10274301" cy="5356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5847787" y="8974701"/>
            <a:ext cx="273129" cy="273129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Modification…"/>
          <p:cNvSpPr txBox="1"/>
          <p:nvPr/>
        </p:nvSpPr>
        <p:spPr>
          <a:xfrm>
            <a:off x="-445491" y="10173897"/>
            <a:ext cx="8692194" cy="2941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defTabSz="584200">
              <a:defRPr sz="5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Modification</a:t>
            </a:r>
          </a:p>
          <a:p>
            <a:pPr algn="r" defTabSz="584200">
              <a:defRPr sz="3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La technologie permet une reconfiguration</a:t>
            </a:r>
          </a:p>
          <a:p>
            <a:pPr algn="r" defTabSz="584200">
              <a:defRPr sz="3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significative des tâches</a:t>
            </a:r>
          </a:p>
          <a:p>
            <a:pPr algn="r" defTabSz="584200">
              <a:defRPr sz="26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ex : la pédagogie par enquêtes et la pédagogie inversée</a:t>
            </a:r>
          </a:p>
        </p:txBody>
      </p:sp>
      <p:sp>
        <p:nvSpPr>
          <p:cNvPr id="693" name="Justifier mes choix"/>
          <p:cNvSpPr txBox="1"/>
          <p:nvPr/>
        </p:nvSpPr>
        <p:spPr>
          <a:xfrm rot="21120000">
            <a:off x="2548288" y="7593173"/>
            <a:ext cx="6080285" cy="82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600">
                <a:solidFill>
                  <a:srgbClr val="000000"/>
                </a:solidFill>
                <a:latin typeface="Angelina"/>
                <a:ea typeface="Angelina"/>
                <a:cs typeface="Angelina"/>
                <a:sym typeface="Angelina"/>
              </a:defRPr>
            </a:lvl1pPr>
          </a:lstStyle>
          <a:p>
            <a:pPr>
              <a:defRPr>
                <a:effectLst/>
              </a:defRPr>
            </a:pPr>
            <a:r>
              <a:t>Justifier mes choix</a:t>
            </a:r>
          </a:p>
        </p:txBody>
      </p:sp>
      <p:pic>
        <p:nvPicPr>
          <p:cNvPr id="694" name="Ligne" descr="Ligne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21550012">
            <a:off x="3188985" y="7811182"/>
            <a:ext cx="4798890" cy="870876"/>
          </a:xfrm>
          <a:prstGeom prst="rect">
            <a:avLst/>
          </a:prstGeom>
        </p:spPr>
      </p:pic>
      <p:pic>
        <p:nvPicPr>
          <p:cNvPr id="696" name="Ligne" descr="Ligne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flipH="1" rot="20519989">
            <a:off x="3334592" y="7980126"/>
            <a:ext cx="4798890" cy="8708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691"/>
                                        </p:tgtEl>
                                      </p:cBhvr>
                                      <p:by x="960631" y="96063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27478 0.024427" origin="layout" pathEditMode="relative">
                                      <p:cBhvr>
                                        <p:cTn id="12" dur="1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32" presetID="4" grpId="5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2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Class="entr" nodeType="afterEffect" presetID="9" grpId="10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3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4" dur="2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8"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Class="entr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2"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Class="entr" nodeType="afterEffect" presetSubtype="8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6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0" presetID="1" grpId="1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afterEffect" presetSubtype="8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4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Class="entr" nodeType="afterEffect" presetSubtype="8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8"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4" grpId="14"/>
      <p:bldP build="whole" bldLvl="1" animBg="1" rev="0" advAuto="0" spid="673" grpId="11"/>
      <p:bldP build="whole" bldLvl="1" animBg="1" rev="0" advAuto="0" spid="688" grpId="10"/>
      <p:bldP build="whole" bldLvl="1" animBg="1" rev="0" advAuto="0" spid="676" grpId="8"/>
      <p:bldP build="whole" bldLvl="1" animBg="1" rev="0" advAuto="0" spid="678" grpId="17"/>
      <p:bldP build="whole" bldLvl="1" animBg="1" rev="0" advAuto="0" spid="686" grpId="4"/>
      <p:bldP build="whole" bldLvl="1" animBg="1" rev="0" advAuto="0" spid="693" grpId="18"/>
      <p:bldP build="whole" bldLvl="1" animBg="1" rev="0" advAuto="0" spid="677" grpId="13"/>
      <p:bldP build="whole" bldLvl="1" animBg="1" rev="0" advAuto="0" spid="670" grpId="6"/>
      <p:bldP build="whole" bldLvl="1" animBg="1" rev="0" advAuto="0" spid="690" grpId="16"/>
      <p:bldP build="whole" bldLvl="1" animBg="1" rev="0" advAuto="0" spid="689" grpId="15"/>
      <p:bldP build="whole" bldLvl="1" animBg="1" rev="0" advAuto="0" spid="696" grpId="20"/>
      <p:bldP build="whole" bldLvl="1" animBg="1" rev="0" advAuto="0" spid="681" grpId="12"/>
      <p:bldP build="whole" bldLvl="1" animBg="1" rev="0" advAuto="0" spid="682" grpId="9"/>
      <p:bldP build="whole" bldLvl="1" animBg="1" rev="0" advAuto="0" spid="694" grpId="19"/>
      <p:bldP build="whole" bldLvl="1" animBg="1" rev="0" advAuto="0" spid="675" grpId="7"/>
      <p:bldP build="whole" bldLvl="1" animBg="1" rev="0" advAuto="0" spid="672" grpId="1"/>
      <p:bldP build="whole" bldLvl="1" animBg="1" rev="0" advAuto="0" spid="691" grpId="2"/>
      <p:bldP build="whole" bldLvl="1" animBg="1" rev="0" advAuto="0" spid="687" grpId="5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Groupe"/>
          <p:cNvGrpSpPr/>
          <p:nvPr/>
        </p:nvGrpSpPr>
        <p:grpSpPr>
          <a:xfrm>
            <a:off x="17498376" y="2884871"/>
            <a:ext cx="2248084" cy="2656643"/>
            <a:chOff x="0" y="0"/>
            <a:chExt cx="2248082" cy="2656641"/>
          </a:xfrm>
        </p:grpSpPr>
        <p:sp>
          <p:nvSpPr>
            <p:cNvPr id="699" name="Ovale"/>
            <p:cNvSpPr/>
            <p:nvPr/>
          </p:nvSpPr>
          <p:spPr>
            <a:xfrm rot="1680945">
              <a:off x="464709" y="174490"/>
              <a:ext cx="1318665" cy="2307662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700" name="Triangle"/>
            <p:cNvSpPr/>
            <p:nvPr/>
          </p:nvSpPr>
          <p:spPr>
            <a:xfrm rot="13303677">
              <a:off x="634101" y="480890"/>
              <a:ext cx="376762" cy="353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701" name="Triangle"/>
            <p:cNvSpPr/>
            <p:nvPr/>
          </p:nvSpPr>
          <p:spPr>
            <a:xfrm flipH="1" rot="2503678">
              <a:off x="1174811" y="1957360"/>
              <a:ext cx="376762" cy="35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grpSp>
        <p:nvGrpSpPr>
          <p:cNvPr id="706" name="Groupe"/>
          <p:cNvGrpSpPr/>
          <p:nvPr/>
        </p:nvGrpSpPr>
        <p:grpSpPr>
          <a:xfrm>
            <a:off x="14060431" y="2884871"/>
            <a:ext cx="2248084" cy="2656643"/>
            <a:chOff x="0" y="0"/>
            <a:chExt cx="2248082" cy="2656641"/>
          </a:xfrm>
        </p:grpSpPr>
        <p:sp>
          <p:nvSpPr>
            <p:cNvPr id="703" name="Ovale"/>
            <p:cNvSpPr/>
            <p:nvPr/>
          </p:nvSpPr>
          <p:spPr>
            <a:xfrm rot="1680945">
              <a:off x="464709" y="174490"/>
              <a:ext cx="1318665" cy="2307662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704" name="Triangle"/>
            <p:cNvSpPr/>
            <p:nvPr/>
          </p:nvSpPr>
          <p:spPr>
            <a:xfrm rot="13303677">
              <a:off x="634101" y="480890"/>
              <a:ext cx="376762" cy="353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705" name="Triangle"/>
            <p:cNvSpPr/>
            <p:nvPr/>
          </p:nvSpPr>
          <p:spPr>
            <a:xfrm flipH="1" rot="2503678">
              <a:off x="1174811" y="1957360"/>
              <a:ext cx="376762" cy="35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grpSp>
        <p:nvGrpSpPr>
          <p:cNvPr id="710" name="Groupe"/>
          <p:cNvGrpSpPr/>
          <p:nvPr/>
        </p:nvGrpSpPr>
        <p:grpSpPr>
          <a:xfrm>
            <a:off x="10624169" y="2891899"/>
            <a:ext cx="2248083" cy="2656643"/>
            <a:chOff x="0" y="0"/>
            <a:chExt cx="2248082" cy="2656641"/>
          </a:xfrm>
        </p:grpSpPr>
        <p:sp>
          <p:nvSpPr>
            <p:cNvPr id="707" name="Ovale"/>
            <p:cNvSpPr/>
            <p:nvPr/>
          </p:nvSpPr>
          <p:spPr>
            <a:xfrm rot="1680945">
              <a:off x="464709" y="174490"/>
              <a:ext cx="1318665" cy="2307662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708" name="Triangle"/>
            <p:cNvSpPr/>
            <p:nvPr/>
          </p:nvSpPr>
          <p:spPr>
            <a:xfrm rot="13303677">
              <a:off x="610553" y="463923"/>
              <a:ext cx="376762" cy="353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C9C9C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709" name="Triangle"/>
            <p:cNvSpPr/>
            <p:nvPr/>
          </p:nvSpPr>
          <p:spPr>
            <a:xfrm flipH="1" rot="2503678">
              <a:off x="1174811" y="1957360"/>
              <a:ext cx="376762" cy="35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sp>
        <p:nvSpPr>
          <p:cNvPr id="711" name="Rectangle aux angles arrondis"/>
          <p:cNvSpPr/>
          <p:nvPr/>
        </p:nvSpPr>
        <p:spPr>
          <a:xfrm>
            <a:off x="9303822" y="4698034"/>
            <a:ext cx="1177380" cy="8147460"/>
          </a:xfrm>
          <a:prstGeom prst="roundRect">
            <a:avLst>
              <a:gd name="adj" fmla="val 20422"/>
            </a:avLst>
          </a:prstGeom>
          <a:solidFill>
            <a:srgbClr val="FEDB0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1400">
                <a:solidFill>
                  <a:srgbClr val="000000"/>
                </a:solidFill>
                <a:effectLst/>
                <a:latin typeface="Avenir Black"/>
                <a:ea typeface="Avenir Black"/>
                <a:cs typeface="Avenir Black"/>
                <a:sym typeface="Avenir Black"/>
              </a:defRPr>
            </a:pPr>
          </a:p>
        </p:txBody>
      </p:sp>
      <p:sp>
        <p:nvSpPr>
          <p:cNvPr id="712" name="Rectangle aux angles arrondis"/>
          <p:cNvSpPr/>
          <p:nvPr/>
        </p:nvSpPr>
        <p:spPr>
          <a:xfrm>
            <a:off x="12741767" y="4698034"/>
            <a:ext cx="1177380" cy="8147460"/>
          </a:xfrm>
          <a:prstGeom prst="roundRect">
            <a:avLst>
              <a:gd name="adj" fmla="val 20422"/>
            </a:avLst>
          </a:prstGeom>
          <a:solidFill>
            <a:srgbClr val="4487F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1400">
                <a:solidFill>
                  <a:srgbClr val="000000"/>
                </a:solidFill>
                <a:effectLst/>
                <a:latin typeface="Avenir Black"/>
                <a:ea typeface="Avenir Black"/>
                <a:cs typeface="Avenir Black"/>
                <a:sym typeface="Avenir Black"/>
              </a:defRPr>
            </a:pPr>
          </a:p>
        </p:txBody>
      </p:sp>
      <p:sp>
        <p:nvSpPr>
          <p:cNvPr id="713" name="Rectangle aux angles arrondis"/>
          <p:cNvSpPr/>
          <p:nvPr/>
        </p:nvSpPr>
        <p:spPr>
          <a:xfrm>
            <a:off x="16156164" y="4698034"/>
            <a:ext cx="1177379" cy="8147460"/>
          </a:xfrm>
          <a:prstGeom prst="roundRect">
            <a:avLst>
              <a:gd name="adj" fmla="val 20422"/>
            </a:avLst>
          </a:prstGeom>
          <a:solidFill>
            <a:srgbClr val="47A01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1400">
                <a:solidFill>
                  <a:srgbClr val="000000"/>
                </a:solidFill>
                <a:effectLst/>
                <a:latin typeface="Avenir Black"/>
                <a:ea typeface="Avenir Black"/>
                <a:cs typeface="Avenir Black"/>
                <a:sym typeface="Avenir Black"/>
              </a:defRPr>
            </a:pPr>
          </a:p>
        </p:txBody>
      </p:sp>
      <p:sp>
        <p:nvSpPr>
          <p:cNvPr id="714" name="Rectangle aux angles arrondis"/>
          <p:cNvSpPr/>
          <p:nvPr/>
        </p:nvSpPr>
        <p:spPr>
          <a:xfrm>
            <a:off x="19594109" y="4698034"/>
            <a:ext cx="1177379" cy="8147460"/>
          </a:xfrm>
          <a:prstGeom prst="roundRect">
            <a:avLst>
              <a:gd name="adj" fmla="val 20422"/>
            </a:avLst>
          </a:prstGeom>
          <a:solidFill>
            <a:srgbClr val="D0200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1400">
                <a:solidFill>
                  <a:srgbClr val="000000"/>
                </a:solidFill>
                <a:effectLst/>
                <a:latin typeface="Avenir Black"/>
                <a:ea typeface="Avenir Black"/>
                <a:cs typeface="Avenir Black"/>
                <a:sym typeface="Avenir Black"/>
              </a:defRPr>
            </a:pPr>
          </a:p>
        </p:txBody>
      </p:sp>
      <p:sp>
        <p:nvSpPr>
          <p:cNvPr id="715" name="1"/>
          <p:cNvSpPr/>
          <p:nvPr/>
        </p:nvSpPr>
        <p:spPr>
          <a:xfrm>
            <a:off x="9303822" y="2225539"/>
            <a:ext cx="1177380" cy="1177380"/>
          </a:xfrm>
          <a:prstGeom prst="ellipse">
            <a:avLst/>
          </a:prstGeom>
          <a:solidFill>
            <a:srgbClr val="FEDB0B"/>
          </a:solidFill>
          <a:ln w="635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4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1</a:t>
            </a:r>
          </a:p>
        </p:txBody>
      </p:sp>
      <p:sp>
        <p:nvSpPr>
          <p:cNvPr id="716" name="2"/>
          <p:cNvSpPr/>
          <p:nvPr/>
        </p:nvSpPr>
        <p:spPr>
          <a:xfrm>
            <a:off x="12741767" y="2225539"/>
            <a:ext cx="1177380" cy="1177380"/>
          </a:xfrm>
          <a:prstGeom prst="ellipse">
            <a:avLst/>
          </a:prstGeom>
          <a:solidFill>
            <a:srgbClr val="4487FA"/>
          </a:solidFill>
          <a:ln w="635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4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2</a:t>
            </a:r>
          </a:p>
        </p:txBody>
      </p:sp>
      <p:sp>
        <p:nvSpPr>
          <p:cNvPr id="717" name="3"/>
          <p:cNvSpPr/>
          <p:nvPr/>
        </p:nvSpPr>
        <p:spPr>
          <a:xfrm>
            <a:off x="16179713" y="2225539"/>
            <a:ext cx="1177379" cy="1177380"/>
          </a:xfrm>
          <a:prstGeom prst="ellipse">
            <a:avLst/>
          </a:prstGeom>
          <a:solidFill>
            <a:srgbClr val="47A010"/>
          </a:solidFill>
          <a:ln w="635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4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3</a:t>
            </a:r>
          </a:p>
        </p:txBody>
      </p:sp>
      <p:sp>
        <p:nvSpPr>
          <p:cNvPr id="718" name="4"/>
          <p:cNvSpPr/>
          <p:nvPr/>
        </p:nvSpPr>
        <p:spPr>
          <a:xfrm>
            <a:off x="19617658" y="2225539"/>
            <a:ext cx="1177379" cy="1177380"/>
          </a:xfrm>
          <a:prstGeom prst="ellipse">
            <a:avLst/>
          </a:prstGeom>
          <a:solidFill>
            <a:srgbClr val="D02002"/>
          </a:solidFill>
          <a:ln w="635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4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4</a:t>
            </a:r>
          </a:p>
        </p:txBody>
      </p:sp>
      <p:sp>
        <p:nvSpPr>
          <p:cNvPr id="719" name="S'interroger questions signifiantes"/>
          <p:cNvSpPr/>
          <p:nvPr/>
        </p:nvSpPr>
        <p:spPr>
          <a:xfrm>
            <a:off x="8456110" y="3497108"/>
            <a:ext cx="2849257" cy="1412855"/>
          </a:xfrm>
          <a:prstGeom prst="roundRect">
            <a:avLst>
              <a:gd name="adj" fmla="val 13717"/>
            </a:avLst>
          </a:prstGeom>
          <a:solidFill>
            <a:srgbClr val="FEDB0B"/>
          </a:solidFill>
          <a:ln w="635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584200">
              <a:defRPr sz="2400">
                <a:solidFill>
                  <a:srgbClr val="000000"/>
                </a:solidFill>
                <a:effectLst/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sz="3000"/>
              <a:t>S'interroger</a:t>
            </a:r>
            <a:r>
              <a:t> </a:t>
            </a:r>
            <a:r>
              <a:rPr sz="1800"/>
              <a:t>questions signifiantes</a:t>
            </a:r>
          </a:p>
        </p:txBody>
      </p:sp>
      <p:sp>
        <p:nvSpPr>
          <p:cNvPr id="720" name="Trouver…"/>
          <p:cNvSpPr/>
          <p:nvPr/>
        </p:nvSpPr>
        <p:spPr>
          <a:xfrm>
            <a:off x="11894055" y="3497108"/>
            <a:ext cx="2849257" cy="1412855"/>
          </a:xfrm>
          <a:prstGeom prst="roundRect">
            <a:avLst>
              <a:gd name="adj" fmla="val 13717"/>
            </a:avLst>
          </a:prstGeom>
          <a:solidFill>
            <a:srgbClr val="4487FA"/>
          </a:solidFill>
          <a:ln w="635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584200">
              <a:defRPr sz="3000">
                <a:solidFill>
                  <a:srgbClr val="FFFFFF"/>
                </a:solidFill>
                <a:effectLst/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t>Trouver</a:t>
            </a:r>
          </a:p>
          <a:p>
            <a:pPr defTabSz="584200">
              <a:defRPr sz="1800">
                <a:solidFill>
                  <a:srgbClr val="FFFFFF"/>
                </a:solidFill>
                <a:effectLst/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t>la ressource appropriée</a:t>
            </a:r>
          </a:p>
        </p:txBody>
      </p:sp>
      <p:sp>
        <p:nvSpPr>
          <p:cNvPr id="721" name="Interpréter…"/>
          <p:cNvSpPr/>
          <p:nvPr/>
        </p:nvSpPr>
        <p:spPr>
          <a:xfrm>
            <a:off x="15332000" y="3497108"/>
            <a:ext cx="2849257" cy="1412855"/>
          </a:xfrm>
          <a:prstGeom prst="roundRect">
            <a:avLst>
              <a:gd name="adj" fmla="val 13717"/>
            </a:avLst>
          </a:prstGeom>
          <a:solidFill>
            <a:srgbClr val="47A010"/>
          </a:solidFill>
          <a:ln w="635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584200">
              <a:defRPr sz="3000">
                <a:solidFill>
                  <a:srgbClr val="FFFFFF"/>
                </a:solidFill>
                <a:effectLst/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t>Interpréter</a:t>
            </a:r>
          </a:p>
          <a:p>
            <a:pPr defTabSz="584200">
              <a:defRPr sz="1800">
                <a:solidFill>
                  <a:srgbClr val="FFFFFF"/>
                </a:solidFill>
                <a:effectLst/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t>l'information</a:t>
            </a:r>
          </a:p>
        </p:txBody>
      </p:sp>
      <p:sp>
        <p:nvSpPr>
          <p:cNvPr id="722" name="Communiquer…"/>
          <p:cNvSpPr/>
          <p:nvPr/>
        </p:nvSpPr>
        <p:spPr>
          <a:xfrm>
            <a:off x="18769945" y="3497108"/>
            <a:ext cx="2849257" cy="1412855"/>
          </a:xfrm>
          <a:prstGeom prst="roundRect">
            <a:avLst>
              <a:gd name="adj" fmla="val 13717"/>
            </a:avLst>
          </a:prstGeom>
          <a:solidFill>
            <a:srgbClr val="D02002"/>
          </a:solidFill>
          <a:ln w="635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584200">
              <a:defRPr sz="3000">
                <a:solidFill>
                  <a:srgbClr val="FFFFFF"/>
                </a:solidFill>
                <a:effectLst/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t>Communiquer</a:t>
            </a:r>
          </a:p>
          <a:p>
            <a:pPr defTabSz="584200">
              <a:defRPr sz="2000">
                <a:solidFill>
                  <a:srgbClr val="FFFFFF"/>
                </a:solidFill>
                <a:effectLst/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t>ses découvertes</a:t>
            </a:r>
          </a:p>
        </p:txBody>
      </p:sp>
      <p:sp>
        <p:nvSpPr>
          <p:cNvPr id="723" name="Ce que je veux savoir..."/>
          <p:cNvSpPr/>
          <p:nvPr/>
        </p:nvSpPr>
        <p:spPr>
          <a:xfrm>
            <a:off x="8809323" y="5074795"/>
            <a:ext cx="2166377" cy="1342212"/>
          </a:xfrm>
          <a:prstGeom prst="roundRect">
            <a:avLst>
              <a:gd name="adj" fmla="val 1443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4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Ce que je veux savoir...</a:t>
            </a:r>
          </a:p>
        </p:txBody>
      </p:sp>
      <p:sp>
        <p:nvSpPr>
          <p:cNvPr id="724" name="Ce que je sais déjà..."/>
          <p:cNvSpPr/>
          <p:nvPr/>
        </p:nvSpPr>
        <p:spPr>
          <a:xfrm>
            <a:off x="8809323" y="6581840"/>
            <a:ext cx="2166377" cy="1342212"/>
          </a:xfrm>
          <a:prstGeom prst="roundRect">
            <a:avLst>
              <a:gd name="adj" fmla="val 1443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1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Ce que je sais déjà...</a:t>
            </a:r>
          </a:p>
        </p:txBody>
      </p:sp>
      <p:sp>
        <p:nvSpPr>
          <p:cNvPr id="725" name="Pourquoi je crois déjà savoir..."/>
          <p:cNvSpPr/>
          <p:nvPr/>
        </p:nvSpPr>
        <p:spPr>
          <a:xfrm>
            <a:off x="8809323" y="8088884"/>
            <a:ext cx="2166377" cy="1342213"/>
          </a:xfrm>
          <a:prstGeom prst="roundRect">
            <a:avLst>
              <a:gd name="adj" fmla="val 1443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1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Pourquoi je crois déjà savoir...</a:t>
            </a:r>
          </a:p>
        </p:txBody>
      </p:sp>
      <p:sp>
        <p:nvSpPr>
          <p:cNvPr id="726" name="Ce qui est ESSENTIEL de savoir"/>
          <p:cNvSpPr/>
          <p:nvPr/>
        </p:nvSpPr>
        <p:spPr>
          <a:xfrm>
            <a:off x="8809323" y="9595929"/>
            <a:ext cx="2166377" cy="1342212"/>
          </a:xfrm>
          <a:prstGeom prst="roundRect">
            <a:avLst>
              <a:gd name="adj" fmla="val 1443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584200">
              <a:defRPr sz="1100">
                <a:solidFill>
                  <a:srgbClr val="000000"/>
                </a:solidFill>
                <a:effectLst/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t>Ce qui est</a:t>
            </a:r>
            <a:br/>
            <a:r>
              <a:t>ESSENTIEL</a:t>
            </a:r>
            <a:br/>
            <a:r>
              <a:t>de savoir</a:t>
            </a:r>
          </a:p>
        </p:txBody>
      </p:sp>
      <p:sp>
        <p:nvSpPr>
          <p:cNvPr id="727" name="Une explication possible serait..."/>
          <p:cNvSpPr/>
          <p:nvPr/>
        </p:nvSpPr>
        <p:spPr>
          <a:xfrm>
            <a:off x="8809323" y="11126520"/>
            <a:ext cx="2166377" cy="1365760"/>
          </a:xfrm>
          <a:prstGeom prst="roundRect">
            <a:avLst>
              <a:gd name="adj" fmla="val 14190"/>
            </a:avLst>
          </a:prstGeom>
          <a:solidFill>
            <a:srgbClr val="FEDB0B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0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Une explication possible serait...</a:t>
            </a:r>
          </a:p>
        </p:txBody>
      </p:sp>
      <p:sp>
        <p:nvSpPr>
          <p:cNvPr id="728" name="Pour aider à comprendre..."/>
          <p:cNvSpPr/>
          <p:nvPr/>
        </p:nvSpPr>
        <p:spPr>
          <a:xfrm>
            <a:off x="12223721" y="6581840"/>
            <a:ext cx="2166377" cy="1342212"/>
          </a:xfrm>
          <a:prstGeom prst="roundRect">
            <a:avLst>
              <a:gd name="adj" fmla="val 1443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1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Pour aider à comprendre...</a:t>
            </a:r>
          </a:p>
        </p:txBody>
      </p:sp>
      <p:sp>
        <p:nvSpPr>
          <p:cNvPr id="729" name="en s''assurant que la source est fiable"/>
          <p:cNvSpPr/>
          <p:nvPr/>
        </p:nvSpPr>
        <p:spPr>
          <a:xfrm>
            <a:off x="12223721" y="8088884"/>
            <a:ext cx="2166377" cy="1342213"/>
          </a:xfrm>
          <a:prstGeom prst="roundRect">
            <a:avLst>
              <a:gd name="adj" fmla="val 1443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1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en s''assurant que la source est fiable</a:t>
            </a:r>
          </a:p>
        </p:txBody>
      </p:sp>
      <p:sp>
        <p:nvSpPr>
          <p:cNvPr id="730" name="en s'assurant de la bonne réputation de l'auteur"/>
          <p:cNvSpPr/>
          <p:nvPr/>
        </p:nvSpPr>
        <p:spPr>
          <a:xfrm>
            <a:off x="12223721" y="9595929"/>
            <a:ext cx="2166377" cy="1342212"/>
          </a:xfrm>
          <a:prstGeom prst="roundRect">
            <a:avLst>
              <a:gd name="adj" fmla="val 1443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9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en s'assurant de la bonne réputation de l'auteur</a:t>
            </a:r>
          </a:p>
        </p:txBody>
      </p:sp>
      <p:sp>
        <p:nvSpPr>
          <p:cNvPr id="731" name="Autres ressources pertinentes disponibles"/>
          <p:cNvSpPr/>
          <p:nvPr/>
        </p:nvSpPr>
        <p:spPr>
          <a:xfrm>
            <a:off x="12223721" y="11126520"/>
            <a:ext cx="2166377" cy="1365760"/>
          </a:xfrm>
          <a:prstGeom prst="roundRect">
            <a:avLst>
              <a:gd name="adj" fmla="val 14190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9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Autres ressources pertinentes disponibles</a:t>
            </a:r>
          </a:p>
        </p:txBody>
      </p:sp>
      <p:sp>
        <p:nvSpPr>
          <p:cNvPr id="732" name="Outils à utiliser pour trouver des réponses"/>
          <p:cNvSpPr/>
          <p:nvPr/>
        </p:nvSpPr>
        <p:spPr>
          <a:xfrm>
            <a:off x="12223721" y="5074795"/>
            <a:ext cx="2166377" cy="1342212"/>
          </a:xfrm>
          <a:prstGeom prst="roundRect">
            <a:avLst>
              <a:gd name="adj" fmla="val 1443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4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Outils à utiliser pour trouver des réponses</a:t>
            </a:r>
          </a:p>
        </p:txBody>
      </p:sp>
      <p:sp>
        <p:nvSpPr>
          <p:cNvPr id="733" name="Démontrer la pertinence"/>
          <p:cNvSpPr/>
          <p:nvPr/>
        </p:nvSpPr>
        <p:spPr>
          <a:xfrm>
            <a:off x="15685213" y="5074795"/>
            <a:ext cx="2166377" cy="1342212"/>
          </a:xfrm>
          <a:prstGeom prst="roundRect">
            <a:avLst>
              <a:gd name="adj" fmla="val 1443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4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Démontrer la pertinence</a:t>
            </a:r>
          </a:p>
        </p:txBody>
      </p:sp>
      <p:sp>
        <p:nvSpPr>
          <p:cNvPr id="734" name="Identifier les extraits"/>
          <p:cNvSpPr/>
          <p:nvPr/>
        </p:nvSpPr>
        <p:spPr>
          <a:xfrm>
            <a:off x="15685213" y="6581840"/>
            <a:ext cx="2166377" cy="1342212"/>
          </a:xfrm>
          <a:prstGeom prst="roundRect">
            <a:avLst>
              <a:gd name="adj" fmla="val 1443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1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Identifier les extraits</a:t>
            </a:r>
          </a:p>
        </p:txBody>
      </p:sp>
      <p:sp>
        <p:nvSpPr>
          <p:cNvPr id="735" name="Complémentarité avec d'autres informations"/>
          <p:cNvSpPr/>
          <p:nvPr/>
        </p:nvSpPr>
        <p:spPr>
          <a:xfrm>
            <a:off x="15685213" y="8088884"/>
            <a:ext cx="2166377" cy="1342213"/>
          </a:xfrm>
          <a:prstGeom prst="roundRect">
            <a:avLst>
              <a:gd name="adj" fmla="val 1443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9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Complémentarité avec d'autres informations</a:t>
            </a:r>
          </a:p>
        </p:txBody>
      </p:sp>
      <p:sp>
        <p:nvSpPr>
          <p:cNvPr id="736" name="Extraits qui iraient à l'encontre de ma réponse"/>
          <p:cNvSpPr/>
          <p:nvPr/>
        </p:nvSpPr>
        <p:spPr>
          <a:xfrm>
            <a:off x="15685213" y="9595929"/>
            <a:ext cx="2166377" cy="1342212"/>
          </a:xfrm>
          <a:prstGeom prst="roundRect">
            <a:avLst>
              <a:gd name="adj" fmla="val 1443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9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Extraits qui iraient à l'encontre de ma réponse</a:t>
            </a:r>
          </a:p>
        </p:txBody>
      </p:sp>
      <p:sp>
        <p:nvSpPr>
          <p:cNvPr id="737" name="Ceci entraîne-t-il de nouvelles questions?"/>
          <p:cNvSpPr/>
          <p:nvPr/>
        </p:nvSpPr>
        <p:spPr>
          <a:xfrm>
            <a:off x="15685213" y="11126520"/>
            <a:ext cx="2166377" cy="1365760"/>
          </a:xfrm>
          <a:prstGeom prst="roundRect">
            <a:avLst>
              <a:gd name="adj" fmla="val 14190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9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Ceci entraîne-t-il de nouvelles questions?</a:t>
            </a:r>
          </a:p>
        </p:txBody>
      </p:sp>
      <p:sp>
        <p:nvSpPr>
          <p:cNvPr id="738" name="Ce que je souhaite démontrer"/>
          <p:cNvSpPr/>
          <p:nvPr/>
        </p:nvSpPr>
        <p:spPr>
          <a:xfrm>
            <a:off x="19076063" y="5074795"/>
            <a:ext cx="2166377" cy="1342212"/>
          </a:xfrm>
          <a:prstGeom prst="roundRect">
            <a:avLst>
              <a:gd name="adj" fmla="val 1443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4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Ce que je souhaite démontrer</a:t>
            </a:r>
          </a:p>
        </p:txBody>
      </p:sp>
      <p:sp>
        <p:nvSpPr>
          <p:cNvPr id="739" name="Qui est mon public cible?"/>
          <p:cNvSpPr/>
          <p:nvPr/>
        </p:nvSpPr>
        <p:spPr>
          <a:xfrm>
            <a:off x="19076063" y="6581840"/>
            <a:ext cx="2166377" cy="1342212"/>
          </a:xfrm>
          <a:prstGeom prst="roundRect">
            <a:avLst>
              <a:gd name="adj" fmla="val 1443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1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Qui est mon public cible?</a:t>
            </a:r>
          </a:p>
        </p:txBody>
      </p:sp>
      <p:sp>
        <p:nvSpPr>
          <p:cNvPr id="740" name="Autres éléments importants..."/>
          <p:cNvSpPr/>
          <p:nvPr/>
        </p:nvSpPr>
        <p:spPr>
          <a:xfrm>
            <a:off x="19076063" y="8088884"/>
            <a:ext cx="2166377" cy="1342213"/>
          </a:xfrm>
          <a:prstGeom prst="roundRect">
            <a:avLst>
              <a:gd name="adj" fmla="val 1443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1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Autres éléments importants...</a:t>
            </a:r>
          </a:p>
        </p:txBody>
      </p:sp>
      <p:sp>
        <p:nvSpPr>
          <p:cNvPr id="741" name="Les liens entre ces éléments"/>
          <p:cNvSpPr/>
          <p:nvPr/>
        </p:nvSpPr>
        <p:spPr>
          <a:xfrm>
            <a:off x="19076063" y="9595929"/>
            <a:ext cx="2166377" cy="1342212"/>
          </a:xfrm>
          <a:prstGeom prst="roundRect">
            <a:avLst>
              <a:gd name="adj" fmla="val 1443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1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Les liens entre ces éléments</a:t>
            </a:r>
          </a:p>
        </p:txBody>
      </p:sp>
      <p:sp>
        <p:nvSpPr>
          <p:cNvPr id="742" name="Définir les outils que j'utiliserai pour présenter mes conclusions"/>
          <p:cNvSpPr/>
          <p:nvPr/>
        </p:nvSpPr>
        <p:spPr>
          <a:xfrm>
            <a:off x="19076063" y="11126520"/>
            <a:ext cx="2166377" cy="1365760"/>
          </a:xfrm>
          <a:prstGeom prst="roundRect">
            <a:avLst>
              <a:gd name="adj" fmla="val 14190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127000" dist="254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900">
                <a:solidFill>
                  <a:srgbClr val="00000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Définir les outils que j'utiliserai pour présenter mes conclusions</a:t>
            </a:r>
          </a:p>
        </p:txBody>
      </p:sp>
      <p:sp>
        <p:nvSpPr>
          <p:cNvPr id="743" name="Démarche d'apprentissage par enquête"/>
          <p:cNvSpPr txBox="1"/>
          <p:nvPr/>
        </p:nvSpPr>
        <p:spPr>
          <a:xfrm rot="5400000">
            <a:off x="16947909" y="7707324"/>
            <a:ext cx="10792511" cy="965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700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defRPr>
                <a:effectLst/>
              </a:defRPr>
            </a:pPr>
            <a:r>
              <a:t>Démarche d'apprentissage par enquête</a:t>
            </a:r>
          </a:p>
        </p:txBody>
      </p:sp>
      <p:sp>
        <p:nvSpPr>
          <p:cNvPr id="744" name="Modification…"/>
          <p:cNvSpPr txBox="1"/>
          <p:nvPr/>
        </p:nvSpPr>
        <p:spPr>
          <a:xfrm>
            <a:off x="-445491" y="10173897"/>
            <a:ext cx="8692194" cy="2941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defTabSz="584200">
              <a:defRPr sz="5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Modification</a:t>
            </a:r>
          </a:p>
          <a:p>
            <a:pPr algn="r" defTabSz="584200">
              <a:defRPr sz="3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La technologie permet une reconfiguration</a:t>
            </a:r>
          </a:p>
          <a:p>
            <a:pPr algn="r" defTabSz="584200">
              <a:defRPr sz="3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significative des tâches</a:t>
            </a:r>
          </a:p>
          <a:p>
            <a:pPr algn="r" defTabSz="584200">
              <a:defRPr sz="26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ex : la pédagogie par enquêtes et la pédagogie inversée</a:t>
            </a:r>
          </a:p>
        </p:txBody>
      </p:sp>
      <p:sp>
        <p:nvSpPr>
          <p:cNvPr id="745" name="Le processus ➜"/>
          <p:cNvSpPr txBox="1"/>
          <p:nvPr/>
        </p:nvSpPr>
        <p:spPr>
          <a:xfrm>
            <a:off x="2832182" y="3735276"/>
            <a:ext cx="5038414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Le processus ➜</a:t>
            </a:r>
          </a:p>
        </p:txBody>
      </p:sp>
      <p:sp>
        <p:nvSpPr>
          <p:cNvPr id="746" name="Les étapes d’appropriation de la technologie en salle de classe"/>
          <p:cNvSpPr txBox="1"/>
          <p:nvPr/>
        </p:nvSpPr>
        <p:spPr>
          <a:xfrm>
            <a:off x="4432968" y="576008"/>
            <a:ext cx="19378500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Les étapes d’appropriation de la technologie en salle de classe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Les étapes d’appropriation de la technologie en salle de classe"/>
          <p:cNvSpPr txBox="1"/>
          <p:nvPr/>
        </p:nvSpPr>
        <p:spPr>
          <a:xfrm>
            <a:off x="4432968" y="576008"/>
            <a:ext cx="19378500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Les étapes d’appropriation de la technologie en salle de classe</a:t>
            </a:r>
          </a:p>
        </p:txBody>
      </p:sp>
      <p:pic>
        <p:nvPicPr>
          <p:cNvPr id="74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3477" y="1330427"/>
            <a:ext cx="10970610" cy="10496346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750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400" t="6307" r="15284" b="0"/>
          <a:stretch>
            <a:fillRect/>
          </a:stretch>
        </p:blipFill>
        <p:spPr>
          <a:xfrm>
            <a:off x="10947399" y="5460999"/>
            <a:ext cx="6559215" cy="47496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5" name="Groupe"/>
          <p:cNvGrpSpPr/>
          <p:nvPr/>
        </p:nvGrpSpPr>
        <p:grpSpPr>
          <a:xfrm>
            <a:off x="10922000" y="5143500"/>
            <a:ext cx="6619200" cy="5061742"/>
            <a:chOff x="0" y="-139700"/>
            <a:chExt cx="6619199" cy="5061741"/>
          </a:xfrm>
        </p:grpSpPr>
        <p:pic>
          <p:nvPicPr>
            <p:cNvPr id="75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39700"/>
              <a:ext cx="6619200" cy="5061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54" name="Groupe"/>
            <p:cNvGrpSpPr/>
            <p:nvPr/>
          </p:nvGrpSpPr>
          <p:grpSpPr>
            <a:xfrm>
              <a:off x="2974203" y="3109786"/>
              <a:ext cx="667069" cy="721827"/>
              <a:chOff x="0" y="38100"/>
              <a:chExt cx="667067" cy="721826"/>
            </a:xfrm>
          </p:grpSpPr>
          <p:sp>
            <p:nvSpPr>
              <p:cNvPr id="752" name="London AR"/>
              <p:cNvSpPr txBox="1"/>
              <p:nvPr/>
            </p:nvSpPr>
            <p:spPr>
              <a:xfrm>
                <a:off x="0" y="458229"/>
                <a:ext cx="667068" cy="3016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sz="700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London AR</a:t>
                </a:r>
              </a:p>
            </p:txBody>
          </p:sp>
          <p:sp>
            <p:nvSpPr>
              <p:cNvPr id="753" name="Rectangle aux angles arrondis"/>
              <p:cNvSpPr/>
              <p:nvPr/>
            </p:nvSpPr>
            <p:spPr>
              <a:xfrm>
                <a:off x="88625" y="38100"/>
                <a:ext cx="493544" cy="506116"/>
              </a:xfrm>
              <a:prstGeom prst="roundRect">
                <a:avLst>
                  <a:gd name="adj" fmla="val 21278"/>
                </a:avLst>
              </a:prstGeom>
              <a:blipFill rotWithShape="1">
                <a:blip r:embed="rId5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</p:grpSp>
      </p:grpSp>
      <p:pic>
        <p:nvPicPr>
          <p:cNvPr id="756" name="Image" descr="Image"/>
          <p:cNvPicPr>
            <a:picLocks noChangeAspect="0"/>
          </p:cNvPicPr>
          <p:nvPr/>
        </p:nvPicPr>
        <p:blipFill>
          <a:blip r:embed="rId6">
            <a:alphaModFix amt="70716"/>
            <a:extLst/>
          </a:blip>
          <a:stretch>
            <a:fillRect/>
          </a:stretch>
        </p:blipFill>
        <p:spPr>
          <a:xfrm>
            <a:off x="10402105" y="4823447"/>
            <a:ext cx="7405593" cy="5615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0" name="Groupe"/>
          <p:cNvGrpSpPr/>
          <p:nvPr/>
        </p:nvGrpSpPr>
        <p:grpSpPr>
          <a:xfrm>
            <a:off x="11094704" y="5575032"/>
            <a:ext cx="4155096" cy="552030"/>
            <a:chOff x="0" y="0"/>
            <a:chExt cx="4155094" cy="552028"/>
          </a:xfrm>
        </p:grpSpPr>
        <p:sp>
          <p:nvSpPr>
            <p:cNvPr id="757" name="51.536994, -0.183005"/>
            <p:cNvSpPr txBox="1"/>
            <p:nvPr/>
          </p:nvSpPr>
          <p:spPr>
            <a:xfrm>
              <a:off x="625040" y="-1"/>
              <a:ext cx="3530055" cy="55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700"/>
              </a:lvl1pPr>
            </a:lstStyle>
            <a:p>
              <a:pPr/>
              <a:r>
                <a:t>51.536994, -0.183005</a:t>
              </a:r>
            </a:p>
          </p:txBody>
        </p:sp>
        <p:sp>
          <p:nvSpPr>
            <p:cNvPr id="758" name="Rectangle aux angles arrondis"/>
            <p:cNvSpPr/>
            <p:nvPr/>
          </p:nvSpPr>
          <p:spPr>
            <a:xfrm>
              <a:off x="0" y="22956"/>
              <a:ext cx="493543" cy="506116"/>
            </a:xfrm>
            <a:prstGeom prst="roundRect">
              <a:avLst>
                <a:gd name="adj" fmla="val 21278"/>
              </a:avLst>
            </a:prstGeom>
            <a:solidFill>
              <a:schemeClr val="accent5">
                <a:alpha val="7423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1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59" name="📡"/>
            <p:cNvSpPr/>
            <p:nvPr/>
          </p:nvSpPr>
          <p:spPr>
            <a:xfrm>
              <a:off x="-1" y="2276"/>
              <a:ext cx="493544" cy="506117"/>
            </a:xfrm>
            <a:prstGeom prst="roundRect">
              <a:avLst>
                <a:gd name="adj" fmla="val 21278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1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lvl1pPr>
            </a:lstStyle>
            <a:p>
              <a:pPr/>
              <a:r>
                <a:t>📡</a:t>
              </a:r>
            </a:p>
          </p:txBody>
        </p:sp>
      </p:grpSp>
      <p:grpSp>
        <p:nvGrpSpPr>
          <p:cNvPr id="763" name="Groupe"/>
          <p:cNvGrpSpPr/>
          <p:nvPr/>
        </p:nvGrpSpPr>
        <p:grpSpPr>
          <a:xfrm>
            <a:off x="11096111" y="5591638"/>
            <a:ext cx="493543" cy="518817"/>
            <a:chOff x="0" y="312561"/>
            <a:chExt cx="493542" cy="518815"/>
          </a:xfrm>
        </p:grpSpPr>
        <p:sp>
          <p:nvSpPr>
            <p:cNvPr id="761" name="Rectangle aux angles arrondis"/>
            <p:cNvSpPr/>
            <p:nvPr/>
          </p:nvSpPr>
          <p:spPr>
            <a:xfrm>
              <a:off x="0" y="325261"/>
              <a:ext cx="493543" cy="506117"/>
            </a:xfrm>
            <a:prstGeom prst="roundRect">
              <a:avLst>
                <a:gd name="adj" fmla="val 21278"/>
              </a:avLst>
            </a:prstGeom>
            <a:solidFill>
              <a:schemeClr val="accent3">
                <a:alpha val="7423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1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62" name="📡"/>
            <p:cNvSpPr/>
            <p:nvPr/>
          </p:nvSpPr>
          <p:spPr>
            <a:xfrm>
              <a:off x="-1" y="312561"/>
              <a:ext cx="493544" cy="506117"/>
            </a:xfrm>
            <a:prstGeom prst="roundRect">
              <a:avLst>
                <a:gd name="adj" fmla="val 21278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1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lvl1pPr>
            </a:lstStyle>
            <a:p>
              <a:pPr/>
              <a:r>
                <a:t>📡</a:t>
              </a:r>
            </a:p>
          </p:txBody>
        </p:sp>
      </p:grpSp>
      <p:sp>
        <p:nvSpPr>
          <p:cNvPr id="764" name="🔈"/>
          <p:cNvSpPr/>
          <p:nvPr/>
        </p:nvSpPr>
        <p:spPr>
          <a:xfrm>
            <a:off x="16160210" y="5597988"/>
            <a:ext cx="493543" cy="506117"/>
          </a:xfrm>
          <a:prstGeom prst="roundRect">
            <a:avLst>
              <a:gd name="adj" fmla="val 21278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1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>
                <a:latin typeface="Apple Color Emoji"/>
                <a:ea typeface="Apple Color Emoji"/>
                <a:cs typeface="Apple Color Emoji"/>
                <a:sym typeface="Apple Color Emoji"/>
              </a:rPr>
              <a:t>🔈</a:t>
            </a:r>
          </a:p>
        </p:txBody>
      </p:sp>
      <p:sp>
        <p:nvSpPr>
          <p:cNvPr id="765" name="Groupe"/>
          <p:cNvSpPr/>
          <p:nvPr/>
        </p:nvSpPr>
        <p:spPr>
          <a:xfrm>
            <a:off x="16735334" y="5598824"/>
            <a:ext cx="493544" cy="506117"/>
          </a:xfrm>
          <a:prstGeom prst="roundRect">
            <a:avLst>
              <a:gd name="adj" fmla="val 21278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1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>
                <a:latin typeface="Apple Color Emoji"/>
                <a:ea typeface="Apple Color Emoji"/>
                <a:cs typeface="Apple Color Emoji"/>
                <a:sym typeface="Apple Color Emoji"/>
              </a:rPr>
              <a:t>🔎</a:t>
            </a:r>
          </a:p>
        </p:txBody>
      </p:sp>
      <p:pic>
        <p:nvPicPr>
          <p:cNvPr id="76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601529" y="7867006"/>
            <a:ext cx="3671292" cy="6961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9" name="Groupe"/>
          <p:cNvGrpSpPr/>
          <p:nvPr/>
        </p:nvGrpSpPr>
        <p:grpSpPr>
          <a:xfrm>
            <a:off x="10151682" y="4603253"/>
            <a:ext cx="8154195" cy="6326206"/>
            <a:chOff x="0" y="0"/>
            <a:chExt cx="8154193" cy="6326205"/>
          </a:xfrm>
        </p:grpSpPr>
        <p:pic>
          <p:nvPicPr>
            <p:cNvPr id="767" name="Image" descr="Imag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913994" y="-913995"/>
              <a:ext cx="6326206" cy="81541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8" name="Groupe" descr="Groupe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0" t="0" r="0" b="93299"/>
            <a:stretch>
              <a:fillRect/>
            </a:stretch>
          </p:blipFill>
          <p:spPr>
            <a:xfrm>
              <a:off x="798925" y="579795"/>
              <a:ext cx="6515859" cy="339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0" name="Numéro de diapositive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771" name="BeatlesTheEnd.mp3" descr="BeatlesTheEnd.mp3"/>
          <p:cNvPicPr>
            <a:picLocks noChangeAspect="0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18439840" y="10155971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Rectangle"/>
          <p:cNvSpPr/>
          <p:nvPr/>
        </p:nvSpPr>
        <p:spPr>
          <a:xfrm>
            <a:off x="10925611" y="8731908"/>
            <a:ext cx="6619201" cy="1270001"/>
          </a:xfrm>
          <a:prstGeom prst="rect">
            <a:avLst/>
          </a:prstGeom>
          <a:solidFill>
            <a:srgbClr val="000000">
              <a:alpha val="6751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grpSp>
        <p:nvGrpSpPr>
          <p:cNvPr id="775" name="Groupe"/>
          <p:cNvGrpSpPr/>
          <p:nvPr/>
        </p:nvGrpSpPr>
        <p:grpSpPr>
          <a:xfrm>
            <a:off x="11263410" y="8893210"/>
            <a:ext cx="6193302" cy="1266166"/>
            <a:chOff x="0" y="0"/>
            <a:chExt cx="6193300" cy="1266164"/>
          </a:xfrm>
        </p:grpSpPr>
        <p:pic>
          <p:nvPicPr>
            <p:cNvPr id="773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13569"/>
              <a:ext cx="920255" cy="920256"/>
            </a:xfrm>
            <a:prstGeom prst="rect">
              <a:avLst/>
            </a:prstGeom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sp>
          <p:nvSpPr>
            <p:cNvPr id="774" name="En 1969 les Beatles sont sur le point de se séparer.…"/>
            <p:cNvSpPr txBox="1"/>
            <p:nvPr/>
          </p:nvSpPr>
          <p:spPr>
            <a:xfrm>
              <a:off x="1057212" y="0"/>
              <a:ext cx="5136089" cy="1266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584200">
                <a:defRPr sz="1600">
                  <a:solidFill>
                    <a:srgbClr val="FFFFFF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En 1969 les Beatles sont sur le point de se séparer.</a:t>
              </a:r>
            </a:p>
            <a:p>
              <a:pPr algn="l" defTabSz="584200">
                <a:defRPr sz="1600">
                  <a:solidFill>
                    <a:srgbClr val="FFFFFF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Lorsqu’ils traversent  la rue Abbey Road, c’est pour faire la promotion de leur album éponyme.</a:t>
              </a:r>
            </a:p>
          </p:txBody>
        </p:sp>
      </p:grpSp>
      <p:grpSp>
        <p:nvGrpSpPr>
          <p:cNvPr id="778" name="Groupe"/>
          <p:cNvGrpSpPr/>
          <p:nvPr/>
        </p:nvGrpSpPr>
        <p:grpSpPr>
          <a:xfrm>
            <a:off x="11270535" y="8812870"/>
            <a:ext cx="6015029" cy="1108076"/>
            <a:chOff x="0" y="-76002"/>
            <a:chExt cx="6015028" cy="1108075"/>
          </a:xfrm>
        </p:grpSpPr>
        <p:sp>
          <p:nvSpPr>
            <p:cNvPr id="776" name="À l’époque, une rumeur circulait : Paul McCartney…"/>
            <p:cNvSpPr txBox="1"/>
            <p:nvPr/>
          </p:nvSpPr>
          <p:spPr>
            <a:xfrm>
              <a:off x="1062127" y="-76003"/>
              <a:ext cx="4952902" cy="1108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algn="l">
                <a:defRPr sz="16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À l’époque, une rumeur circulait : Paul McCartney</a:t>
              </a:r>
            </a:p>
            <a:p>
              <a:pPr algn="l">
                <a:defRPr sz="16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était mort dans un accident d’auto en 1967. </a:t>
              </a:r>
            </a:p>
            <a:p>
              <a:pPr algn="l">
                <a:defRPr sz="16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Sur la jaquette de l’album il est le seul à avoir les pieds nu. </a:t>
              </a:r>
              <a:br/>
              <a:r>
                <a:t>Ceci signifiait donc qu’il avait été remplacé par un sosie.</a:t>
              </a:r>
            </a:p>
          </p:txBody>
        </p:sp>
        <p:pic>
          <p:nvPicPr>
            <p:cNvPr id="777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17907"/>
              <a:ext cx="920255" cy="920255"/>
            </a:xfrm>
            <a:prstGeom prst="rect">
              <a:avLst/>
            </a:prstGeom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sp>
        <p:nvSpPr>
          <p:cNvPr id="779" name="51.536994, -0.183005"/>
          <p:cNvSpPr txBox="1"/>
          <p:nvPr/>
        </p:nvSpPr>
        <p:spPr>
          <a:xfrm>
            <a:off x="11722603" y="5575032"/>
            <a:ext cx="3530055" cy="55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700"/>
            </a:lvl1pPr>
          </a:lstStyle>
          <a:p>
            <a:pPr/>
            <a:r>
              <a:t>51.536994, -0.183005</a:t>
            </a:r>
          </a:p>
        </p:txBody>
      </p:sp>
      <p:sp>
        <p:nvSpPr>
          <p:cNvPr id="780" name="Redéfinition…"/>
          <p:cNvSpPr txBox="1"/>
          <p:nvPr/>
        </p:nvSpPr>
        <p:spPr>
          <a:xfrm>
            <a:off x="362861" y="10288807"/>
            <a:ext cx="7076162" cy="2462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defTabSz="584200">
              <a:defRPr sz="44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Redéfinition</a:t>
            </a:r>
          </a:p>
          <a:p>
            <a:pPr algn="r" defTabSz="584200">
              <a:defRPr sz="3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La technologie permet la création de  nouvelles tâches auparavant inconcevables</a:t>
            </a:r>
          </a:p>
          <a:p>
            <a:pPr algn="r" defTabSz="584200">
              <a:defRPr sz="3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ex : la réalité augmentée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" dur="1000" fill="hold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8" dur="1000" fill="hold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1000" fill="hold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1" dur="1000" fill="hold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0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mph" nodeType="afterEffect" presetSubtype="0" presetID="35" grpId="12" repeatCount="6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200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8"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3"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5" dur="1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xit" nodeType="click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9" dur="1000" fill="hold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Class="entr" nodeType="after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4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mediacall" nodeType="clickEffect" presetSubtype="0" presetID="1" grpId="20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0380407" fill="hold"/>
                                        <p:tgtEl>
                                          <p:spTgt spid="7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mediacall" nodeType="clickEffect" presetSubtype="0" presetID="3" grpId="20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2" dur="1000" fill="hold"/>
                                        <p:tgtEl>
                                          <p:spTgt spid="7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93" fill="hold" display="0">
                  <p:stCondLst>
                    <p:cond delay="indefinite"/>
                  </p:stCondLst>
                </p:cTn>
                <p:tgtEl>
                  <p:spTgt spid="771"/>
                </p:tgtEl>
              </p:cMediaNode>
            </p:audio>
          </p:childTnLst>
        </p:cTn>
      </p:par>
    </p:tnLst>
    <p:bldLst>
      <p:bldP build="whole" bldLvl="1" animBg="1" rev="0" advAuto="0" spid="779" grpId="11"/>
      <p:bldP build="whole" bldLvl="1" animBg="1" rev="0" advAuto="0" spid="775" grpId="17"/>
      <p:bldP build="whole" bldLvl="1" animBg="1" rev="0" advAuto="0" spid="763" grpId="10"/>
      <p:bldP build="whole" bldLvl="1" animBg="1" rev="0" advAuto="0" spid="764" grpId="14"/>
      <p:bldP build="whole" bldLvl="1" animBg="1" rev="0" advAuto="0" spid="763" grpId="12"/>
      <p:bldP build="whole" bldLvl="1" animBg="1" rev="0" advAuto="0" spid="765" grpId="15"/>
      <p:bldP build="whole" bldLvl="1" animBg="1" rev="0" advAuto="0" spid="766" grpId="5"/>
      <p:bldP build="whole" bldLvl="1" animBg="1" rev="0" advAuto="0" spid="775" grpId="18"/>
      <p:bldP build="whole" bldLvl="1" animBg="1" rev="0" advAuto="0" spid="766" grpId="7"/>
      <p:bldP build="whole" bldLvl="1" animBg="1" rev="0" advAuto="0" spid="756" grpId="13"/>
      <p:bldP build="whole" bldLvl="1" animBg="1" rev="0" advAuto="0" spid="772" grpId="16"/>
      <p:bldP build="whole" bldLvl="1" animBg="1" rev="0" advAuto="0" spid="760" grpId="8"/>
      <p:bldP build="whole" bldLvl="1" animBg="1" rev="0" advAuto="0" spid="760" grpId="9"/>
      <p:bldP build="whole" bldLvl="1" animBg="1" rev="0" advAuto="0" spid="755" grpId="2"/>
      <p:bldP build="whole" bldLvl="1" animBg="1" rev="0" advAuto="0" spid="755" grpId="3"/>
      <p:bldP build="whole" bldLvl="1" animBg="1" rev="0" advAuto="0" spid="769" grpId="1"/>
      <p:bldP build="whole" bldLvl="1" animBg="1" rev="0" advAuto="0" spid="778" grpId="19"/>
      <p:bldP build="whole" bldLvl="1" animBg="1" rev="0" advAuto="0" spid="750" grpId="4"/>
      <p:bldP build="whole" bldLvl="1" animBg="1" rev="0" advAuto="0" spid="750" grpId="6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787" r="0" b="0"/>
          <a:stretch>
            <a:fillRect/>
          </a:stretch>
        </p:blipFill>
        <p:spPr>
          <a:xfrm>
            <a:off x="7603826" y="3966639"/>
            <a:ext cx="12189700" cy="8649696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783" name="Redéfinition…"/>
          <p:cNvSpPr txBox="1"/>
          <p:nvPr/>
        </p:nvSpPr>
        <p:spPr>
          <a:xfrm>
            <a:off x="362861" y="10288807"/>
            <a:ext cx="7076162" cy="2462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defTabSz="584200">
              <a:defRPr sz="44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Redéfinition</a:t>
            </a:r>
          </a:p>
          <a:p>
            <a:pPr algn="r" defTabSz="584200">
              <a:defRPr sz="3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La technologie permet la création de  nouvelles tâches auparavant inconcevables</a:t>
            </a:r>
          </a:p>
          <a:p>
            <a:pPr algn="r" defTabSz="584200">
              <a:defRPr sz="3000">
                <a:solidFill>
                  <a:srgbClr val="FFFFFF"/>
                </a:solidFill>
                <a:effectLst/>
                <a:latin typeface="Gill Sans"/>
                <a:ea typeface="Gill Sans"/>
                <a:cs typeface="Gill Sans"/>
                <a:sym typeface="Gill Sans"/>
              </a:defRPr>
            </a:pPr>
            <a:r>
              <a:t>ex : la réalité augmentée</a:t>
            </a:r>
          </a:p>
        </p:txBody>
      </p:sp>
      <p:sp>
        <p:nvSpPr>
          <p:cNvPr id="784" name="46.8104592,-71.2191283"/>
          <p:cNvSpPr txBox="1"/>
          <p:nvPr/>
        </p:nvSpPr>
        <p:spPr>
          <a:xfrm>
            <a:off x="2391782" y="2201451"/>
            <a:ext cx="7572528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46.8104592,-71.2191283</a:t>
            </a:r>
          </a:p>
        </p:txBody>
      </p:sp>
      <p:pic>
        <p:nvPicPr>
          <p:cNvPr id="78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3572" t="52725" r="41067" b="7474"/>
          <a:stretch>
            <a:fillRect/>
          </a:stretch>
        </p:blipFill>
        <p:spPr>
          <a:xfrm>
            <a:off x="9723706" y="6804688"/>
            <a:ext cx="7759900" cy="54589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8" name="Groupe"/>
          <p:cNvGrpSpPr/>
          <p:nvPr/>
        </p:nvGrpSpPr>
        <p:grpSpPr>
          <a:xfrm>
            <a:off x="9843896" y="6586454"/>
            <a:ext cx="7709479" cy="5895484"/>
            <a:chOff x="0" y="-162710"/>
            <a:chExt cx="7709478" cy="5895482"/>
          </a:xfrm>
        </p:grpSpPr>
        <p:pic>
          <p:nvPicPr>
            <p:cNvPr id="78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0" y="-162711"/>
              <a:ext cx="7709479" cy="58954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7" name="Groupe"/>
            <p:cNvSpPr txBox="1"/>
            <p:nvPr/>
          </p:nvSpPr>
          <p:spPr>
            <a:xfrm>
              <a:off x="3464098" y="4111343"/>
              <a:ext cx="776944" cy="351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b="1" sz="700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>
                <a:defRPr>
                  <a:effectLst/>
                </a:defRPr>
              </a:pPr>
              <a:r>
                <a:t>AR</a:t>
              </a:r>
            </a:p>
          </p:txBody>
        </p:sp>
      </p:grpSp>
      <p:grpSp>
        <p:nvGrpSpPr>
          <p:cNvPr id="791" name="Groupe"/>
          <p:cNvGrpSpPr/>
          <p:nvPr/>
        </p:nvGrpSpPr>
        <p:grpSpPr>
          <a:xfrm>
            <a:off x="13411217" y="10329930"/>
            <a:ext cx="574837" cy="589482"/>
            <a:chOff x="0" y="0"/>
            <a:chExt cx="574836" cy="589480"/>
          </a:xfrm>
        </p:grpSpPr>
        <p:sp>
          <p:nvSpPr>
            <p:cNvPr id="789" name="Rectangle aux angles arrondis"/>
            <p:cNvSpPr/>
            <p:nvPr/>
          </p:nvSpPr>
          <p:spPr>
            <a:xfrm>
              <a:off x="0" y="0"/>
              <a:ext cx="574837" cy="589481"/>
            </a:xfrm>
            <a:prstGeom prst="roundRect">
              <a:avLst>
                <a:gd name="adj" fmla="val 21278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79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8989" y="76313"/>
              <a:ext cx="436856" cy="436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95" name="Groupe"/>
          <p:cNvGrpSpPr/>
          <p:nvPr/>
        </p:nvGrpSpPr>
        <p:grpSpPr>
          <a:xfrm>
            <a:off x="10073678" y="7040381"/>
            <a:ext cx="4496892" cy="552029"/>
            <a:chOff x="0" y="0"/>
            <a:chExt cx="4496890" cy="552028"/>
          </a:xfrm>
        </p:grpSpPr>
        <p:sp>
          <p:nvSpPr>
            <p:cNvPr id="792" name="46.8104592,-71.2191283"/>
            <p:cNvSpPr txBox="1"/>
            <p:nvPr/>
          </p:nvSpPr>
          <p:spPr>
            <a:xfrm>
              <a:off x="490205" y="-1"/>
              <a:ext cx="4006686" cy="55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700">
                  <a:solidFill>
                    <a:srgbClr val="FFFFFF"/>
                  </a:solidFill>
                </a:defRPr>
              </a:lvl1pPr>
            </a:lstStyle>
            <a:p>
              <a:pPr/>
              <a:r>
                <a:t>46.8104592,-71.2191283</a:t>
              </a:r>
            </a:p>
          </p:txBody>
        </p:sp>
        <p:sp>
          <p:nvSpPr>
            <p:cNvPr id="793" name="Rectangle aux angles arrondis"/>
            <p:cNvSpPr/>
            <p:nvPr/>
          </p:nvSpPr>
          <p:spPr>
            <a:xfrm>
              <a:off x="0" y="22956"/>
              <a:ext cx="493543" cy="506116"/>
            </a:xfrm>
            <a:prstGeom prst="roundRect">
              <a:avLst>
                <a:gd name="adj" fmla="val 21278"/>
              </a:avLst>
            </a:prstGeom>
            <a:solidFill>
              <a:schemeClr val="accent5">
                <a:alpha val="7423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1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94" name="📡"/>
            <p:cNvSpPr/>
            <p:nvPr/>
          </p:nvSpPr>
          <p:spPr>
            <a:xfrm>
              <a:off x="-1" y="2276"/>
              <a:ext cx="493544" cy="506117"/>
            </a:xfrm>
            <a:prstGeom prst="roundRect">
              <a:avLst>
                <a:gd name="adj" fmla="val 21278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1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lvl1pPr>
            </a:lstStyle>
            <a:p>
              <a:pPr/>
              <a:r>
                <a:t>📡</a:t>
              </a:r>
            </a:p>
          </p:txBody>
        </p:sp>
      </p:grpSp>
      <p:pic>
        <p:nvPicPr>
          <p:cNvPr id="796" name="Image" descr="Image"/>
          <p:cNvPicPr>
            <a:picLocks noChangeAspect="0"/>
          </p:cNvPicPr>
          <p:nvPr/>
        </p:nvPicPr>
        <p:blipFill>
          <a:blip r:embed="rId6">
            <a:alphaModFix amt="75013"/>
            <a:extLst/>
          </a:blip>
          <a:srcRect l="12272" t="32390" r="15936" b="3304"/>
          <a:stretch>
            <a:fillRect/>
          </a:stretch>
        </p:blipFill>
        <p:spPr>
          <a:xfrm>
            <a:off x="9480819" y="6269164"/>
            <a:ext cx="8245737" cy="66087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9" name="Groupe"/>
          <p:cNvGrpSpPr/>
          <p:nvPr/>
        </p:nvGrpSpPr>
        <p:grpSpPr>
          <a:xfrm>
            <a:off x="8931953" y="5836097"/>
            <a:ext cx="9533365" cy="7396198"/>
            <a:chOff x="0" y="0"/>
            <a:chExt cx="9533363" cy="7396196"/>
          </a:xfrm>
        </p:grpSpPr>
        <p:pic>
          <p:nvPicPr>
            <p:cNvPr id="797" name="Image" descr="Imag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1068583" y="-1068584"/>
              <a:ext cx="7396198" cy="95333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8" name="Groupe" descr="Groupe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0" t="0" r="0" b="93299"/>
            <a:stretch>
              <a:fillRect/>
            </a:stretch>
          </p:blipFill>
          <p:spPr>
            <a:xfrm>
              <a:off x="934053" y="677859"/>
              <a:ext cx="7617927" cy="3965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05" name="Groupe"/>
          <p:cNvGrpSpPr/>
          <p:nvPr/>
        </p:nvGrpSpPr>
        <p:grpSpPr>
          <a:xfrm>
            <a:off x="12471809" y="9471452"/>
            <a:ext cx="2834653" cy="1120512"/>
            <a:chOff x="0" y="0"/>
            <a:chExt cx="2834651" cy="1120510"/>
          </a:xfrm>
        </p:grpSpPr>
        <p:pic>
          <p:nvPicPr>
            <p:cNvPr id="800" name="Image" descr="Image"/>
            <p:cNvPicPr>
              <a:picLocks noChangeAspect="0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2834652" cy="112051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01" name="↱"/>
            <p:cNvSpPr/>
            <p:nvPr/>
          </p:nvSpPr>
          <p:spPr>
            <a:xfrm>
              <a:off x="2124083" y="223305"/>
              <a:ext cx="673768" cy="673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6BA0F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b="1" sz="1800">
                  <a:solidFill>
                    <a:srgbClr val="FFFFFF"/>
                  </a:solidFill>
                  <a:latin typeface="DejaVu LGC Sans"/>
                  <a:ea typeface="DejaVu LGC Sans"/>
                  <a:cs typeface="DejaVu LGC Sans"/>
                  <a:sym typeface="DejaVu LGC Sans"/>
                </a:defRPr>
              </a:lvl1pPr>
            </a:lstStyle>
            <a:p>
              <a:pPr>
                <a:defRPr>
                  <a:effectLst/>
                </a:defRPr>
              </a:pPr>
              <a:r>
                <a:t>↱</a:t>
              </a:r>
            </a:p>
          </p:txBody>
        </p:sp>
        <p:sp>
          <p:nvSpPr>
            <p:cNvPr id="802" name="Rectangle"/>
            <p:cNvSpPr/>
            <p:nvPr/>
          </p:nvSpPr>
          <p:spPr>
            <a:xfrm>
              <a:off x="782240" y="688646"/>
              <a:ext cx="1270001" cy="3848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03" name="46.8104592,-71.2191283"/>
            <p:cNvSpPr txBox="1"/>
            <p:nvPr/>
          </p:nvSpPr>
          <p:spPr>
            <a:xfrm>
              <a:off x="768003" y="747613"/>
              <a:ext cx="1298475" cy="2669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584200">
                <a:defRPr b="1" sz="800">
                  <a:solidFill>
                    <a:srgbClr val="5E5E5E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>
                <a:defRPr>
                  <a:effectLst/>
                </a:defRPr>
              </a:pPr>
              <a:r>
                <a:t>46.8104592,-71.2191283</a:t>
              </a:r>
            </a:p>
          </p:txBody>
        </p:sp>
        <p:sp>
          <p:nvSpPr>
            <p:cNvPr id="804" name="640 Rue Saint-Jean"/>
            <p:cNvSpPr txBox="1"/>
            <p:nvPr/>
          </p:nvSpPr>
          <p:spPr>
            <a:xfrm>
              <a:off x="768705" y="137834"/>
              <a:ext cx="1200736" cy="292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584200">
                <a:defRPr sz="800">
                  <a:solidFill>
                    <a:srgbClr val="000000"/>
                  </a:solidFill>
                  <a:latin typeface="Futura Bold"/>
                  <a:ea typeface="Futura Bold"/>
                  <a:cs typeface="Futura Bold"/>
                  <a:sym typeface="Futura Bold"/>
                </a:defRPr>
              </a:lvl1pPr>
            </a:lstStyle>
            <a:p>
              <a:pPr>
                <a:defRPr>
                  <a:effectLst/>
                </a:defRPr>
              </a:pPr>
              <a:r>
                <a:t>640 Rue Saint-Jean</a:t>
              </a:r>
            </a:p>
          </p:txBody>
        </p:sp>
      </p:grpSp>
      <p:grpSp>
        <p:nvGrpSpPr>
          <p:cNvPr id="808" name="Groupe"/>
          <p:cNvGrpSpPr/>
          <p:nvPr/>
        </p:nvGrpSpPr>
        <p:grpSpPr>
          <a:xfrm>
            <a:off x="10066345" y="7050637"/>
            <a:ext cx="505625" cy="531517"/>
            <a:chOff x="0" y="320212"/>
            <a:chExt cx="505623" cy="531515"/>
          </a:xfrm>
        </p:grpSpPr>
        <p:sp>
          <p:nvSpPr>
            <p:cNvPr id="806" name="Rectangle aux angles arrondis"/>
            <p:cNvSpPr/>
            <p:nvPr/>
          </p:nvSpPr>
          <p:spPr>
            <a:xfrm>
              <a:off x="0" y="333223"/>
              <a:ext cx="505624" cy="518506"/>
            </a:xfrm>
            <a:prstGeom prst="roundRect">
              <a:avLst>
                <a:gd name="adj" fmla="val 21278"/>
              </a:avLst>
            </a:prstGeom>
            <a:solidFill>
              <a:schemeClr val="accent3">
                <a:alpha val="7423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1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07" name="📡"/>
            <p:cNvSpPr/>
            <p:nvPr/>
          </p:nvSpPr>
          <p:spPr>
            <a:xfrm>
              <a:off x="-1" y="320212"/>
              <a:ext cx="505625" cy="518506"/>
            </a:xfrm>
            <a:prstGeom prst="roundRect">
              <a:avLst>
                <a:gd name="adj" fmla="val 21278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1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lvl1pPr>
            </a:lstStyle>
            <a:p>
              <a:pPr/>
              <a:r>
                <a:t>📡</a:t>
              </a:r>
            </a:p>
          </p:txBody>
        </p:sp>
      </p:grpSp>
      <p:sp>
        <p:nvSpPr>
          <p:cNvPr id="809" name="Groupe"/>
          <p:cNvSpPr txBox="1"/>
          <p:nvPr/>
        </p:nvSpPr>
        <p:spPr>
          <a:xfrm>
            <a:off x="10560257" y="7040381"/>
            <a:ext cx="4006686" cy="55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46.8104592,-71.2191283</a:t>
            </a:r>
          </a:p>
        </p:txBody>
      </p:sp>
      <p:sp>
        <p:nvSpPr>
          <p:cNvPr id="810" name="🔈"/>
          <p:cNvSpPr/>
          <p:nvPr/>
        </p:nvSpPr>
        <p:spPr>
          <a:xfrm>
            <a:off x="16105483" y="7062919"/>
            <a:ext cx="493544" cy="506117"/>
          </a:xfrm>
          <a:prstGeom prst="roundRect">
            <a:avLst>
              <a:gd name="adj" fmla="val 21278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1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>
                <a:latin typeface="Apple Color Emoji"/>
                <a:ea typeface="Apple Color Emoji"/>
                <a:cs typeface="Apple Color Emoji"/>
                <a:sym typeface="Apple Color Emoji"/>
              </a:rPr>
              <a:t>🔈</a:t>
            </a:r>
          </a:p>
        </p:txBody>
      </p:sp>
      <p:sp>
        <p:nvSpPr>
          <p:cNvPr id="811" name="Groupe"/>
          <p:cNvSpPr/>
          <p:nvPr/>
        </p:nvSpPr>
        <p:spPr>
          <a:xfrm>
            <a:off x="16680607" y="7063755"/>
            <a:ext cx="493544" cy="506117"/>
          </a:xfrm>
          <a:prstGeom prst="roundRect">
            <a:avLst>
              <a:gd name="adj" fmla="val 21278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1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>
                <a:latin typeface="Apple Color Emoji"/>
                <a:ea typeface="Apple Color Emoji"/>
                <a:cs typeface="Apple Color Emoji"/>
                <a:sym typeface="Apple Color Emoji"/>
              </a:rPr>
              <a:t>🔎</a:t>
            </a:r>
          </a:p>
        </p:txBody>
      </p:sp>
      <p:grpSp>
        <p:nvGrpSpPr>
          <p:cNvPr id="814" name="Groupe"/>
          <p:cNvGrpSpPr/>
          <p:nvPr/>
        </p:nvGrpSpPr>
        <p:grpSpPr>
          <a:xfrm>
            <a:off x="9831088" y="10756775"/>
            <a:ext cx="7735095" cy="1270001"/>
            <a:chOff x="0" y="0"/>
            <a:chExt cx="7735094" cy="1270000"/>
          </a:xfrm>
        </p:grpSpPr>
        <p:sp>
          <p:nvSpPr>
            <p:cNvPr id="812" name="Rectangle"/>
            <p:cNvSpPr/>
            <p:nvPr/>
          </p:nvSpPr>
          <p:spPr>
            <a:xfrm>
              <a:off x="0" y="0"/>
              <a:ext cx="7735095" cy="1270000"/>
            </a:xfrm>
            <a:prstGeom prst="rect">
              <a:avLst/>
            </a:prstGeom>
            <a:solidFill>
              <a:srgbClr val="000000">
                <a:alpha val="67516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813" name="Groupe" descr="Groupe"/>
            <p:cNvPicPr>
              <a:picLocks noChangeAspect="0"/>
            </p:cNvPicPr>
            <p:nvPr/>
          </p:nvPicPr>
          <p:blipFill>
            <a:blip r:embed="rId8">
              <a:extLst/>
            </a:blip>
            <a:srcRect l="1231" t="6538" r="74165" b="6538"/>
            <a:stretch>
              <a:fillRect/>
            </a:stretch>
          </p:blipFill>
          <p:spPr>
            <a:xfrm>
              <a:off x="194244" y="98612"/>
              <a:ext cx="1619431" cy="107277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815" name="Groupe"/>
          <p:cNvSpPr txBox="1"/>
          <p:nvPr/>
        </p:nvSpPr>
        <p:spPr>
          <a:xfrm>
            <a:off x="11825650" y="10767338"/>
            <a:ext cx="5470492" cy="1198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>
              <a:defRPr sz="1600">
                <a:latin typeface="Gill Sans"/>
                <a:ea typeface="Gill Sans"/>
                <a:cs typeface="Gill Sans"/>
                <a:sym typeface="Gill Sans"/>
              </a:defRPr>
            </a:pPr>
            <a:r>
              <a:t>Le marché d’alimentation Moisan, situé à votre droite, a été</a:t>
            </a:r>
          </a:p>
          <a:p>
            <a:pPr algn="l">
              <a:defRPr sz="1600">
                <a:latin typeface="Gill Sans"/>
                <a:ea typeface="Gill Sans"/>
                <a:cs typeface="Gill Sans"/>
                <a:sym typeface="Gill Sans"/>
              </a:defRPr>
            </a:pPr>
            <a:r>
              <a:t>construit en 1805.</a:t>
            </a:r>
          </a:p>
          <a:p>
            <a:pPr algn="l">
              <a:defRPr sz="1600">
                <a:latin typeface="Gill Sans"/>
                <a:ea typeface="Gill Sans"/>
                <a:cs typeface="Gill Sans"/>
                <a:sym typeface="Gill Sans"/>
              </a:defRPr>
            </a:pPr>
            <a:r>
              <a:t>À l’époque, il abritait également une auberge.</a:t>
            </a:r>
          </a:p>
          <a:p>
            <a:pPr algn="l">
              <a:defRPr sz="1600">
                <a:latin typeface="Gill Sans"/>
                <a:ea typeface="Gill Sans"/>
                <a:cs typeface="Gill Sans"/>
                <a:sym typeface="Gill Sans"/>
              </a:defRPr>
            </a:pPr>
            <a:r>
              <a:t>Il fait partie du patrimoine culturel de la ville de Québec </a:t>
            </a:r>
          </a:p>
        </p:txBody>
      </p:sp>
      <p:sp>
        <p:nvSpPr>
          <p:cNvPr id="816" name="Les étapes d’appropriation de la technologie en salle de classe"/>
          <p:cNvSpPr txBox="1"/>
          <p:nvPr/>
        </p:nvSpPr>
        <p:spPr>
          <a:xfrm>
            <a:off x="4432968" y="576008"/>
            <a:ext cx="19378500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Les étapes d’appropriation de la technologie en salle de classe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xit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9" dur="1000" fill="hold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xit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3" dur="1000" fill="hold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xit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6" dur="1000" fill="hold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0" dur="1000" fill="hold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xit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9" dur="1000" fill="hold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4" dur="10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Class="entr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8" dur="10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mph" nodeType="afterEffect" presetSubtype="0" presetID="35" grpId="1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4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66" dur="1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1" dur="1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Class="entr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5"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Class="entr" nodeType="after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4" dur="10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9" grpId="1"/>
      <p:bldP build="whole" bldLvl="1" animBg="1" rev="0" advAuto="0" spid="811" grpId="17"/>
      <p:bldP build="whole" bldLvl="1" animBg="1" rev="0" advAuto="0" spid="810" grpId="16"/>
      <p:bldP build="whole" bldLvl="1" animBg="1" rev="0" advAuto="0" spid="791" grpId="3"/>
      <p:bldP build="whole" bldLvl="1" animBg="1" rev="0" advAuto="0" spid="808" grpId="12"/>
      <p:bldP build="whole" bldLvl="1" animBg="1" rev="0" advAuto="0" spid="805" grpId="7"/>
      <p:bldP build="whole" bldLvl="1" animBg="1" rev="0" advAuto="0" spid="795" grpId="11"/>
      <p:bldP build="whole" bldLvl="1" animBg="1" rev="0" advAuto="0" spid="805" grpId="9"/>
      <p:bldP build="whole" bldLvl="1" animBg="1" rev="0" advAuto="0" spid="791" grpId="5"/>
      <p:bldP build="whole" bldLvl="1" animBg="1" rev="0" advAuto="0" spid="795" grpId="10"/>
      <p:bldP build="whole" bldLvl="1" animBg="1" rev="0" advAuto="0" spid="809" grpId="13"/>
      <p:bldP build="whole" bldLvl="1" animBg="1" rev="0" advAuto="0" spid="808" grpId="14"/>
      <p:bldP build="whole" bldLvl="1" animBg="1" rev="0" advAuto="0" spid="814" grpId="18"/>
      <p:bldP build="whole" bldLvl="1" animBg="1" rev="0" advAuto="0" spid="796" grpId="15"/>
      <p:bldP build="whole" bldLvl="1" animBg="1" rev="0" advAuto="0" spid="815" grpId="19"/>
      <p:bldP build="whole" bldLvl="1" animBg="1" rev="0" advAuto="0" spid="785" grpId="6"/>
      <p:bldP build="whole" bldLvl="1" animBg="1" rev="0" advAuto="0" spid="788" grpId="2"/>
      <p:bldP build="whole" bldLvl="1" animBg="1" rev="0" advAuto="0" spid="785" grpId="8"/>
      <p:bldP build="whole" bldLvl="1" animBg="1" rev="0" advAuto="0" spid="788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La technologie en salle de classe - Vraiment ?"/>
          <p:cNvSpPr txBox="1"/>
          <p:nvPr/>
        </p:nvSpPr>
        <p:spPr>
          <a:xfrm>
            <a:off x="9708472" y="577223"/>
            <a:ext cx="1410454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La technologie en salle de classe - Vraiment ?</a:t>
            </a:r>
          </a:p>
        </p:txBody>
      </p:sp>
      <p:sp>
        <p:nvSpPr>
          <p:cNvPr id="134" name="Jerome Bruner…"/>
          <p:cNvSpPr txBox="1"/>
          <p:nvPr/>
        </p:nvSpPr>
        <p:spPr>
          <a:xfrm>
            <a:off x="10030131" y="11802584"/>
            <a:ext cx="13227763" cy="1525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/>
            <a:r>
              <a:t>Jerome Bruner</a:t>
            </a:r>
          </a:p>
          <a:p>
            <a:pPr algn="l">
              <a:defRPr sz="3800"/>
            </a:pPr>
            <a:r>
              <a:t>Psychologue spécialisé dans le développement de l’enfant</a:t>
            </a:r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7515" t="0" r="15185" b="6122"/>
          <a:stretch>
            <a:fillRect/>
          </a:stretch>
        </p:blipFill>
        <p:spPr>
          <a:xfrm>
            <a:off x="-57252" y="747632"/>
            <a:ext cx="9501073" cy="12986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7515" t="0" r="15185" b="89579"/>
          <a:stretch>
            <a:fillRect/>
          </a:stretch>
        </p:blipFill>
        <p:spPr>
          <a:xfrm>
            <a:off x="-57252" y="-58738"/>
            <a:ext cx="9501073" cy="14414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" name="Groupe"/>
          <p:cNvGrpSpPr/>
          <p:nvPr/>
        </p:nvGrpSpPr>
        <p:grpSpPr>
          <a:xfrm>
            <a:off x="6582688" y="-490484"/>
            <a:ext cx="12196094" cy="6979199"/>
            <a:chOff x="304800" y="0"/>
            <a:chExt cx="12196092" cy="6979198"/>
          </a:xfrm>
        </p:grpSpPr>
        <p:grpSp>
          <p:nvGrpSpPr>
            <p:cNvPr id="139" name="Groupe"/>
            <p:cNvGrpSpPr/>
            <p:nvPr/>
          </p:nvGrpSpPr>
          <p:grpSpPr>
            <a:xfrm>
              <a:off x="304800" y="0"/>
              <a:ext cx="12196093" cy="6979199"/>
              <a:chOff x="-1774984" y="0"/>
              <a:chExt cx="12196092" cy="6979198"/>
            </a:xfrm>
          </p:grpSpPr>
          <p:pic>
            <p:nvPicPr>
              <p:cNvPr id="137" name="Image" descr="Image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0421109" cy="69791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8" name="Image" descr="Image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774985" y="2800024"/>
                <a:ext cx="3656488" cy="26777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0" name="L'essence de la créativité c’est de savoir comment utiliser ce que vous savez déjà afin d'aller au-delà de ce que vous pensez déjà."/>
            <p:cNvSpPr txBox="1"/>
            <p:nvPr/>
          </p:nvSpPr>
          <p:spPr>
            <a:xfrm rot="21600000">
              <a:off x="3899054" y="1241516"/>
              <a:ext cx="6565505" cy="4496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49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>
                  <a:effectLst/>
                </a:defRPr>
              </a:pPr>
              <a:r>
                <a:t>L'essence de la créativité c’est de savoir comment utiliser ce que vous savez déjà afin d'aller au-delà de ce que vous pensez déjà.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Numéro de diapositive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sp>
        <p:nvSpPr>
          <p:cNvPr id="819" name="Les étapes d’appropriation de la technologie en salle de classe"/>
          <p:cNvSpPr txBox="1"/>
          <p:nvPr/>
        </p:nvSpPr>
        <p:spPr>
          <a:xfrm>
            <a:off x="4432968" y="576008"/>
            <a:ext cx="19378500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Les étapes d’appropriation de la technologie en salle de classe</a:t>
            </a:r>
          </a:p>
        </p:txBody>
      </p:sp>
      <p:pic>
        <p:nvPicPr>
          <p:cNvPr id="820" name="InTheCar.png" descr="InTheCar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2750" y="1735515"/>
            <a:ext cx="19378500" cy="1106862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Le modèle SAMR"/>
          <p:cNvSpPr txBox="1"/>
          <p:nvPr/>
        </p:nvSpPr>
        <p:spPr>
          <a:xfrm>
            <a:off x="363090" y="11641540"/>
            <a:ext cx="9160829" cy="194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7100"/>
            </a:pPr>
            <a:r>
              <a:t>Le modèle </a:t>
            </a:r>
            <a:r>
              <a:rPr sz="11900">
                <a:solidFill>
                  <a:srgbClr val="FFFCEB"/>
                </a:solidFill>
              </a:rPr>
              <a:t>S</a:t>
            </a:r>
            <a:r>
              <a:rPr sz="11900">
                <a:solidFill>
                  <a:srgbClr val="FEF3AA"/>
                </a:solidFill>
              </a:rPr>
              <a:t>A</a:t>
            </a:r>
            <a:r>
              <a:rPr sz="11900">
                <a:solidFill>
                  <a:srgbClr val="FFEE96"/>
                </a:solidFill>
              </a:rPr>
              <a:t>M</a:t>
            </a:r>
            <a:r>
              <a:rPr sz="119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R</a:t>
            </a:r>
          </a:p>
        </p:txBody>
      </p:sp>
      <p:sp>
        <p:nvSpPr>
          <p:cNvPr id="823" name="Situation souhaitée"/>
          <p:cNvSpPr txBox="1"/>
          <p:nvPr/>
        </p:nvSpPr>
        <p:spPr>
          <a:xfrm rot="16200000">
            <a:off x="6282919" y="4242149"/>
            <a:ext cx="3948290" cy="722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300">
                <a:solidFill>
                  <a:srgbClr val="FFC49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Situation souhaitée</a:t>
            </a:r>
          </a:p>
        </p:txBody>
      </p:sp>
      <p:sp>
        <p:nvSpPr>
          <p:cNvPr id="824" name="Ligne"/>
          <p:cNvSpPr/>
          <p:nvPr/>
        </p:nvSpPr>
        <p:spPr>
          <a:xfrm flipV="1">
            <a:off x="8825958" y="7349997"/>
            <a:ext cx="11932530" cy="6206"/>
          </a:xfrm>
          <a:prstGeom prst="line">
            <a:avLst/>
          </a:prstGeom>
          <a:ln w="508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828" name="Groupe"/>
          <p:cNvGrpSpPr/>
          <p:nvPr/>
        </p:nvGrpSpPr>
        <p:grpSpPr>
          <a:xfrm>
            <a:off x="9898953" y="10379336"/>
            <a:ext cx="10766623" cy="2420899"/>
            <a:chOff x="0" y="0"/>
            <a:chExt cx="10766621" cy="2420897"/>
          </a:xfrm>
        </p:grpSpPr>
        <p:sp>
          <p:nvSpPr>
            <p:cNvPr id="825" name="Rectangle aux angles arrondis"/>
            <p:cNvSpPr/>
            <p:nvPr/>
          </p:nvSpPr>
          <p:spPr>
            <a:xfrm>
              <a:off x="0" y="0"/>
              <a:ext cx="10766622" cy="2378426"/>
            </a:xfrm>
            <a:prstGeom prst="roundRect">
              <a:avLst>
                <a:gd name="adj" fmla="val 13393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826" name="Substitution…"/>
            <p:cNvSpPr txBox="1"/>
            <p:nvPr/>
          </p:nvSpPr>
          <p:spPr>
            <a:xfrm>
              <a:off x="2208537" y="318539"/>
              <a:ext cx="8345726" cy="21023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584200">
                <a:defRPr sz="44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Substitution</a:t>
              </a:r>
            </a:p>
            <a:p>
              <a:pPr algn="l" defTabSz="584200">
                <a:defRPr sz="24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La technologie ne fait que répliquer;</a:t>
              </a:r>
            </a:p>
            <a:p>
              <a:pPr algn="l" defTabSz="584200">
                <a:defRPr sz="24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aucun changement fonctionnel</a:t>
              </a:r>
            </a:p>
            <a:p>
              <a:pPr algn="r" defTabSz="584200">
                <a:defRPr sz="24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ex : enseigner la grammaire</a:t>
              </a:r>
            </a:p>
          </p:txBody>
        </p:sp>
        <p:sp>
          <p:nvSpPr>
            <p:cNvPr id="827" name="Rectangle aux angles arrondis"/>
            <p:cNvSpPr/>
            <p:nvPr/>
          </p:nvSpPr>
          <p:spPr>
            <a:xfrm>
              <a:off x="276067" y="361011"/>
              <a:ext cx="1720112" cy="1698876"/>
            </a:xfrm>
            <a:prstGeom prst="roundRect">
              <a:avLst>
                <a:gd name="adj" fmla="val 12065"/>
              </a:avLst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sp>
        <p:nvSpPr>
          <p:cNvPr id="829" name="Transformation"/>
          <p:cNvSpPr txBox="1"/>
          <p:nvPr/>
        </p:nvSpPr>
        <p:spPr>
          <a:xfrm rot="16200000">
            <a:off x="6686582" y="4082880"/>
            <a:ext cx="4912845" cy="1040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Transformation</a:t>
            </a:r>
          </a:p>
        </p:txBody>
      </p:sp>
      <p:sp>
        <p:nvSpPr>
          <p:cNvPr id="830" name="Amélioration"/>
          <p:cNvSpPr txBox="1"/>
          <p:nvPr/>
        </p:nvSpPr>
        <p:spPr>
          <a:xfrm rot="16200000">
            <a:off x="7010617" y="9660985"/>
            <a:ext cx="4268923" cy="1040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Amélioration</a:t>
            </a:r>
          </a:p>
        </p:txBody>
      </p:sp>
      <p:grpSp>
        <p:nvGrpSpPr>
          <p:cNvPr id="836" name="Groupe"/>
          <p:cNvGrpSpPr/>
          <p:nvPr/>
        </p:nvGrpSpPr>
        <p:grpSpPr>
          <a:xfrm>
            <a:off x="9898953" y="7554956"/>
            <a:ext cx="10766623" cy="2909325"/>
            <a:chOff x="0" y="0"/>
            <a:chExt cx="10766621" cy="2909324"/>
          </a:xfrm>
        </p:grpSpPr>
        <p:grpSp>
          <p:nvGrpSpPr>
            <p:cNvPr id="834" name="Groupe"/>
            <p:cNvGrpSpPr/>
            <p:nvPr/>
          </p:nvGrpSpPr>
          <p:grpSpPr>
            <a:xfrm>
              <a:off x="0" y="0"/>
              <a:ext cx="10766622" cy="2420898"/>
              <a:chOff x="0" y="0"/>
              <a:chExt cx="10766621" cy="2420897"/>
            </a:xfrm>
          </p:grpSpPr>
          <p:sp>
            <p:nvSpPr>
              <p:cNvPr id="831" name="Rectangle aux angles arrondis"/>
              <p:cNvSpPr/>
              <p:nvPr/>
            </p:nvSpPr>
            <p:spPr>
              <a:xfrm>
                <a:off x="0" y="0"/>
                <a:ext cx="10766622" cy="2378426"/>
              </a:xfrm>
              <a:prstGeom prst="roundRect">
                <a:avLst>
                  <a:gd name="adj" fmla="val 13393"/>
                </a:avLst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31800">
                  <a:defRPr sz="28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832" name="Augmentation…"/>
              <p:cNvSpPr txBox="1"/>
              <p:nvPr/>
            </p:nvSpPr>
            <p:spPr>
              <a:xfrm>
                <a:off x="2208537" y="318539"/>
                <a:ext cx="8345726" cy="21023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584200">
                  <a:defRPr sz="4400">
                    <a:solidFill>
                      <a:srgbClr val="000000"/>
                    </a:solidFill>
                    <a:effectLst/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Augmentation</a:t>
                </a:r>
              </a:p>
              <a:p>
                <a:pPr algn="l" defTabSz="584200">
                  <a:defRPr sz="2400">
                    <a:solidFill>
                      <a:srgbClr val="000000"/>
                    </a:solidFill>
                    <a:effectLst/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La technologie agit comme substitution directe</a:t>
                </a:r>
              </a:p>
              <a:p>
                <a:pPr algn="l" defTabSz="584200">
                  <a:defRPr sz="2400">
                    <a:solidFill>
                      <a:srgbClr val="000000"/>
                    </a:solidFill>
                    <a:effectLst/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d'outil, avec amélioration fonctionnelle</a:t>
                </a:r>
              </a:p>
              <a:p>
                <a:pPr algn="r" defTabSz="584200">
                  <a:defRPr sz="2400">
                    <a:solidFill>
                      <a:srgbClr val="000000"/>
                    </a:solidFill>
                    <a:effectLst/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ex : outils de correction de textes</a:t>
                </a:r>
              </a:p>
            </p:txBody>
          </p:sp>
          <p:sp>
            <p:nvSpPr>
              <p:cNvPr id="833" name="Rectangle aux angles arrondis"/>
              <p:cNvSpPr/>
              <p:nvPr/>
            </p:nvSpPr>
            <p:spPr>
              <a:xfrm>
                <a:off x="276067" y="361011"/>
                <a:ext cx="1720112" cy="1698876"/>
              </a:xfrm>
              <a:prstGeom prst="roundRect">
                <a:avLst>
                  <a:gd name="adj" fmla="val 12065"/>
                </a:avLst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27000" dist="25400" dir="2700000">
                  <a:srgbClr val="000000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31800">
                  <a:defRPr sz="28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  <p:sp>
          <p:nvSpPr>
            <p:cNvPr id="835" name="Triangle"/>
            <p:cNvSpPr/>
            <p:nvPr/>
          </p:nvSpPr>
          <p:spPr>
            <a:xfrm>
              <a:off x="2251009" y="2229773"/>
              <a:ext cx="764495" cy="679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grpSp>
        <p:nvGrpSpPr>
          <p:cNvPr id="842" name="Groupe"/>
          <p:cNvGrpSpPr/>
          <p:nvPr/>
        </p:nvGrpSpPr>
        <p:grpSpPr>
          <a:xfrm>
            <a:off x="9898953" y="4730576"/>
            <a:ext cx="10766623" cy="2930561"/>
            <a:chOff x="0" y="0"/>
            <a:chExt cx="10766621" cy="2930560"/>
          </a:xfrm>
        </p:grpSpPr>
        <p:grpSp>
          <p:nvGrpSpPr>
            <p:cNvPr id="840" name="Groupe"/>
            <p:cNvGrpSpPr/>
            <p:nvPr/>
          </p:nvGrpSpPr>
          <p:grpSpPr>
            <a:xfrm>
              <a:off x="0" y="0"/>
              <a:ext cx="10766622" cy="2716462"/>
              <a:chOff x="0" y="0"/>
              <a:chExt cx="10766621" cy="2716461"/>
            </a:xfrm>
          </p:grpSpPr>
          <p:sp>
            <p:nvSpPr>
              <p:cNvPr id="837" name="Rectangle aux angles arrondis"/>
              <p:cNvSpPr/>
              <p:nvPr/>
            </p:nvSpPr>
            <p:spPr>
              <a:xfrm>
                <a:off x="0" y="0"/>
                <a:ext cx="10766622" cy="2378426"/>
              </a:xfrm>
              <a:prstGeom prst="roundRect">
                <a:avLst>
                  <a:gd name="adj" fmla="val 13393"/>
                </a:avLst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31800">
                  <a:defRPr sz="28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838" name="Modification…"/>
              <p:cNvSpPr txBox="1"/>
              <p:nvPr/>
            </p:nvSpPr>
            <p:spPr>
              <a:xfrm>
                <a:off x="2208537" y="318539"/>
                <a:ext cx="8345726" cy="2397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584200">
                  <a:defRPr sz="4400">
                    <a:solidFill>
                      <a:srgbClr val="000000"/>
                    </a:solidFill>
                    <a:effectLst/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Modification</a:t>
                </a:r>
              </a:p>
              <a:p>
                <a:pPr algn="l" defTabSz="584200">
                  <a:defRPr sz="2400">
                    <a:solidFill>
                      <a:srgbClr val="000000"/>
                    </a:solidFill>
                    <a:effectLst/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La technologie permet une reconfiguration</a:t>
                </a:r>
              </a:p>
              <a:p>
                <a:pPr algn="l" defTabSz="584200">
                  <a:defRPr sz="2400">
                    <a:solidFill>
                      <a:srgbClr val="000000"/>
                    </a:solidFill>
                    <a:effectLst/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significative des tâches</a:t>
                </a:r>
              </a:p>
              <a:p>
                <a:pPr algn="r" defTabSz="584200">
                  <a:defRPr sz="2400">
                    <a:solidFill>
                      <a:srgbClr val="000000"/>
                    </a:solidFill>
                    <a:effectLst/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ex : la pédagogie inversée</a:t>
                </a:r>
              </a:p>
            </p:txBody>
          </p:sp>
          <p:sp>
            <p:nvSpPr>
              <p:cNvPr id="839" name="Rectangle aux angles arrondis"/>
              <p:cNvSpPr/>
              <p:nvPr/>
            </p:nvSpPr>
            <p:spPr>
              <a:xfrm>
                <a:off x="276067" y="339774"/>
                <a:ext cx="1720112" cy="1698877"/>
              </a:xfrm>
              <a:prstGeom prst="roundRect">
                <a:avLst>
                  <a:gd name="adj" fmla="val 12065"/>
                </a:avLst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27000" dist="25400" dir="2700000">
                  <a:srgbClr val="000000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31800">
                  <a:defRPr sz="28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  <p:sp>
          <p:nvSpPr>
            <p:cNvPr id="841" name="Triangle"/>
            <p:cNvSpPr/>
            <p:nvPr/>
          </p:nvSpPr>
          <p:spPr>
            <a:xfrm>
              <a:off x="2251009" y="2251009"/>
              <a:ext cx="764495" cy="679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grpSp>
        <p:nvGrpSpPr>
          <p:cNvPr id="845" name="Groupe"/>
          <p:cNvGrpSpPr/>
          <p:nvPr/>
        </p:nvGrpSpPr>
        <p:grpSpPr>
          <a:xfrm>
            <a:off x="13676958" y="6123278"/>
            <a:ext cx="6770741" cy="1194879"/>
            <a:chOff x="0" y="-352524"/>
            <a:chExt cx="6770739" cy="1194877"/>
          </a:xfrm>
        </p:grpSpPr>
        <p:sp>
          <p:nvSpPr>
            <p:cNvPr id="843" name="Rectangle"/>
            <p:cNvSpPr/>
            <p:nvPr/>
          </p:nvSpPr>
          <p:spPr>
            <a:xfrm>
              <a:off x="0" y="191180"/>
              <a:ext cx="6770740" cy="4301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844" name="ex : la pédagogie par enquêtes"/>
            <p:cNvSpPr txBox="1"/>
            <p:nvPr/>
          </p:nvSpPr>
          <p:spPr>
            <a:xfrm>
              <a:off x="1765228" y="-352525"/>
              <a:ext cx="4957149" cy="11948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584200">
                <a:defRPr sz="2800">
                  <a:solidFill>
                    <a:srgbClr val="F0BD4D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>
                  <a:effectLst/>
                </a:defRPr>
              </a:pPr>
              <a:r>
                <a:t>ex : la pédagogie par enquêtes</a:t>
              </a:r>
            </a:p>
          </p:txBody>
        </p:sp>
      </p:grpSp>
      <p:grpSp>
        <p:nvGrpSpPr>
          <p:cNvPr id="851" name="Groupe"/>
          <p:cNvGrpSpPr/>
          <p:nvPr/>
        </p:nvGrpSpPr>
        <p:grpSpPr>
          <a:xfrm>
            <a:off x="9898953" y="1999468"/>
            <a:ext cx="10766623" cy="2866853"/>
            <a:chOff x="0" y="0"/>
            <a:chExt cx="10766621" cy="2866852"/>
          </a:xfrm>
        </p:grpSpPr>
        <p:grpSp>
          <p:nvGrpSpPr>
            <p:cNvPr id="849" name="Groupe"/>
            <p:cNvGrpSpPr/>
            <p:nvPr/>
          </p:nvGrpSpPr>
          <p:grpSpPr>
            <a:xfrm>
              <a:off x="0" y="0"/>
              <a:ext cx="10766622" cy="2465297"/>
              <a:chOff x="0" y="0"/>
              <a:chExt cx="10766621" cy="2465296"/>
            </a:xfrm>
          </p:grpSpPr>
          <p:sp>
            <p:nvSpPr>
              <p:cNvPr id="846" name="Rectangle aux angles arrondis"/>
              <p:cNvSpPr/>
              <p:nvPr/>
            </p:nvSpPr>
            <p:spPr>
              <a:xfrm>
                <a:off x="0" y="0"/>
                <a:ext cx="10766622" cy="2378426"/>
              </a:xfrm>
              <a:prstGeom prst="roundRect">
                <a:avLst>
                  <a:gd name="adj" fmla="val 13393"/>
                </a:avLst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31800">
                  <a:defRPr sz="28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847" name="Rectangle aux angles arrondis"/>
              <p:cNvSpPr/>
              <p:nvPr/>
            </p:nvSpPr>
            <p:spPr>
              <a:xfrm>
                <a:off x="276067" y="318539"/>
                <a:ext cx="1720112" cy="1698876"/>
              </a:xfrm>
              <a:prstGeom prst="roundRect">
                <a:avLst>
                  <a:gd name="adj" fmla="val 12065"/>
                </a:avLst>
              </a:prstGeom>
              <a:blipFill rotWithShape="1">
                <a:blip r:embed="rId5"/>
                <a:srcRect l="0" t="0" r="0" b="0"/>
                <a:tile tx="0" ty="0" sx="100000" sy="100000" flip="none" algn="tl"/>
              </a:blip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27000" dist="25400" dir="2700000">
                  <a:srgbClr val="000000">
                    <a:alpha val="75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31800">
                  <a:defRPr sz="28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848" name="Redéfinition…"/>
              <p:cNvSpPr txBox="1"/>
              <p:nvPr/>
            </p:nvSpPr>
            <p:spPr>
              <a:xfrm>
                <a:off x="2208579" y="3121"/>
                <a:ext cx="8345726" cy="24621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584200">
                  <a:defRPr sz="4400">
                    <a:solidFill>
                      <a:srgbClr val="000000"/>
                    </a:solidFill>
                    <a:effectLst/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Redéfinition</a:t>
                </a:r>
              </a:p>
              <a:p>
                <a:pPr algn="l" defTabSz="584200">
                  <a:defRPr sz="2400">
                    <a:solidFill>
                      <a:srgbClr val="000000"/>
                    </a:solidFill>
                    <a:effectLst/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La technologie permet la création de  nouvelles</a:t>
                </a:r>
              </a:p>
              <a:p>
                <a:pPr algn="l" defTabSz="584200">
                  <a:defRPr sz="2400">
                    <a:solidFill>
                      <a:srgbClr val="000000"/>
                    </a:solidFill>
                    <a:effectLst/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tâches auparavant inconcevables</a:t>
                </a:r>
              </a:p>
              <a:p>
                <a:pPr algn="r" defTabSz="584200">
                  <a:defRPr sz="2800">
                    <a:solidFill>
                      <a:srgbClr val="EFBC57"/>
                    </a:solidFill>
                    <a:effectLst/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ex : la réalité augmentée</a:t>
                </a:r>
              </a:p>
            </p:txBody>
          </p:sp>
        </p:grpSp>
        <p:sp>
          <p:nvSpPr>
            <p:cNvPr id="850" name="Triangle"/>
            <p:cNvSpPr/>
            <p:nvPr/>
          </p:nvSpPr>
          <p:spPr>
            <a:xfrm>
              <a:off x="2251009" y="2187301"/>
              <a:ext cx="764495" cy="679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31800">
                <a:defRPr sz="28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sp>
        <p:nvSpPr>
          <p:cNvPr id="852" name="Situation actuelle"/>
          <p:cNvSpPr txBox="1"/>
          <p:nvPr/>
        </p:nvSpPr>
        <p:spPr>
          <a:xfrm rot="16200000">
            <a:off x="6473234" y="9820254"/>
            <a:ext cx="3567660" cy="722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300">
                <a:solidFill>
                  <a:srgbClr val="D7EDF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Situation actuelle</a:t>
            </a:r>
          </a:p>
        </p:txBody>
      </p:sp>
      <p:sp>
        <p:nvSpPr>
          <p:cNvPr id="853" name="+ Signifiance"/>
          <p:cNvSpPr txBox="1"/>
          <p:nvPr/>
        </p:nvSpPr>
        <p:spPr>
          <a:xfrm>
            <a:off x="21259375" y="3213519"/>
            <a:ext cx="2932645" cy="1040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584200">
              <a:defRPr sz="3600">
                <a:solidFill>
                  <a:srgbClr val="FDE57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 + Signifiance</a:t>
            </a:r>
          </a:p>
        </p:txBody>
      </p:sp>
      <p:sp>
        <p:nvSpPr>
          <p:cNvPr id="854" name="+ Sens"/>
          <p:cNvSpPr txBox="1"/>
          <p:nvPr/>
        </p:nvSpPr>
        <p:spPr>
          <a:xfrm>
            <a:off x="21385928" y="10399821"/>
            <a:ext cx="2420899" cy="1040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584200"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+ Sens</a:t>
            </a:r>
          </a:p>
        </p:txBody>
      </p:sp>
      <p:sp>
        <p:nvSpPr>
          <p:cNvPr id="855" name="Les étapes d’appropriation de la technologie en salle de classe"/>
          <p:cNvSpPr txBox="1"/>
          <p:nvPr/>
        </p:nvSpPr>
        <p:spPr>
          <a:xfrm>
            <a:off x="4432968" y="576008"/>
            <a:ext cx="19378500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Les étapes d’appropriation de la technologie en salle de classe</a:t>
            </a:r>
          </a:p>
        </p:txBody>
      </p:sp>
      <p:sp>
        <p:nvSpPr>
          <p:cNvPr id="856" name="Flèche double"/>
          <p:cNvSpPr/>
          <p:nvPr/>
        </p:nvSpPr>
        <p:spPr>
          <a:xfrm rot="16200000">
            <a:off x="18273935" y="6992088"/>
            <a:ext cx="6603932" cy="722023"/>
          </a:xfrm>
          <a:prstGeom prst="leftRightArrow">
            <a:avLst>
              <a:gd name="adj1" fmla="val 32000"/>
              <a:gd name="adj2" fmla="val 77394"/>
            </a:avLst>
          </a:prstGeom>
          <a:gradFill>
            <a:gsLst>
              <a:gs pos="0">
                <a:srgbClr val="FFFCEB"/>
              </a:gs>
              <a:gs pos="15779">
                <a:srgbClr val="FFF7CD"/>
              </a:gs>
              <a:gs pos="32617">
                <a:srgbClr val="FEF2AE"/>
              </a:gs>
              <a:gs pos="72683">
                <a:srgbClr val="FEEC9B"/>
              </a:gs>
              <a:gs pos="100000">
                <a:srgbClr val="FEE469"/>
              </a:gs>
            </a:gsLst>
          </a:gra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1"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1" dur="10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4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6"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0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4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6"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Class="entr" nodeType="after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0"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Class="entr" nodeType="afterEffect" presetSubtype="4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4" dur="1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8"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2" grpId="4"/>
      <p:bldP build="whole" bldLvl="1" animBg="1" rev="0" advAuto="0" spid="853" grpId="12"/>
      <p:bldP build="whole" bldLvl="1" animBg="1" rev="0" advAuto="0" spid="845" grpId="6"/>
      <p:bldP build="whole" bldLvl="1" animBg="1" rev="0" advAuto="0" spid="824" grpId="3"/>
      <p:bldP build="whole" bldLvl="1" animBg="1" rev="0" advAuto="0" spid="856" grpId="11"/>
      <p:bldP build="whole" bldLvl="1" animBg="1" rev="0" advAuto="0" spid="829" grpId="7"/>
      <p:bldP build="whole" bldLvl="1" animBg="1" rev="0" advAuto="0" spid="851" grpId="5"/>
      <p:bldP build="whole" bldLvl="1" animBg="1" rev="0" advAuto="0" spid="836" grpId="1"/>
      <p:bldP build="whole" bldLvl="1" animBg="1" rev="0" advAuto="0" spid="823" grpId="9"/>
      <p:bldP build="whole" bldLvl="1" animBg="1" rev="0" advAuto="0" spid="854" grpId="10"/>
      <p:bldP build="whole" bldLvl="1" animBg="1" rev="0" advAuto="0" spid="830" grpId="2"/>
      <p:bldP build="whole" bldLvl="1" animBg="1" rev="0" advAuto="0" spid="852" grpId="8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Brève biographie…"/>
          <p:cNvSpPr txBox="1"/>
          <p:nvPr/>
        </p:nvSpPr>
        <p:spPr>
          <a:xfrm>
            <a:off x="8717199" y="1725270"/>
            <a:ext cx="13287954" cy="10265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4000">
                <a:solidFill>
                  <a:srgbClr val="E8E8E8"/>
                </a:solidFill>
              </a:defRPr>
            </a:pPr>
            <a:r>
              <a:t>Brève biographie</a:t>
            </a:r>
          </a:p>
          <a:p>
            <a:pPr defTabSz="584200">
              <a:defRPr sz="2200">
                <a:solidFill>
                  <a:srgbClr val="E8E8E8"/>
                </a:solidFill>
              </a:defRPr>
            </a:pPr>
          </a:p>
          <a:p>
            <a:pPr defTabSz="584200">
              <a:defRPr sz="2400">
                <a:solidFill>
                  <a:srgbClr val="E8E8E8"/>
                </a:solidFill>
              </a:defRPr>
            </a:pPr>
            <a:r>
              <a:t>Consultant en éducation </a:t>
            </a:r>
            <a:r>
              <a:rPr u="sng">
                <a:hlinkClick r:id="rId2" invalidUrl="" action="" tgtFrame="" tooltip="" history="1" highlightClick="0" endSnd="0"/>
              </a:rPr>
              <a:t>hippasus.com</a:t>
            </a:r>
          </a:p>
          <a:p>
            <a:pPr defTabSz="584200">
              <a:defRPr sz="2400">
                <a:solidFill>
                  <a:srgbClr val="E8E8E8"/>
                </a:solidFill>
              </a:defRPr>
            </a:pPr>
          </a:p>
          <a:p>
            <a:pPr defTabSz="584200">
              <a:defRPr sz="2400">
                <a:solidFill>
                  <a:srgbClr val="E8E8E8"/>
                </a:solidFill>
              </a:defRPr>
            </a:pPr>
            <a:r>
              <a:t>Travaille depuis plus de 25 ans dans le domaine de l’utilisation</a:t>
            </a:r>
            <a:br/>
            <a:r>
              <a:t>des technologies en salle de classe</a:t>
            </a:r>
          </a:p>
          <a:p>
            <a:pPr defTabSz="584200">
              <a:defRPr sz="2400">
                <a:solidFill>
                  <a:srgbClr val="E8E8E8"/>
                </a:solidFill>
              </a:defRPr>
            </a:pPr>
          </a:p>
          <a:p>
            <a:pPr defTabSz="584200">
              <a:defRPr sz="2400">
                <a:solidFill>
                  <a:srgbClr val="E8E8E8"/>
                </a:solidFill>
              </a:defRPr>
            </a:pPr>
            <a:r>
              <a:t>Impliqué dans le projet Maine Learning Technology Initiative</a:t>
            </a:r>
          </a:p>
          <a:p>
            <a:pPr defTabSz="584200">
              <a:defRPr sz="2400">
                <a:solidFill>
                  <a:srgbClr val="E8E8E8"/>
                </a:solidFill>
              </a:defRPr>
            </a:pPr>
            <a:r>
              <a:t>Également impliqué en éducation en Suède et au Vermont</a:t>
            </a:r>
          </a:p>
          <a:p>
            <a:pPr defTabSz="584200">
              <a:defRPr sz="2400">
                <a:solidFill>
                  <a:srgbClr val="E8E8E8"/>
                </a:solidFill>
              </a:defRPr>
            </a:pPr>
          </a:p>
          <a:p>
            <a:pPr defTabSz="584200">
              <a:defRPr sz="2400">
                <a:solidFill>
                  <a:srgbClr val="E8E8E8"/>
                </a:solidFill>
              </a:defRPr>
            </a:pPr>
            <a:r>
              <a:t>Intéressé par la mobilité, le story telling numérique</a:t>
            </a:r>
          </a:p>
          <a:p>
            <a:pPr defTabSz="584200">
              <a:defRPr sz="2400">
                <a:solidFill>
                  <a:srgbClr val="E8E8E8"/>
                </a:solidFill>
              </a:defRPr>
            </a:pPr>
            <a:r>
              <a:t>et gaming en éducation</a:t>
            </a:r>
          </a:p>
          <a:p>
            <a:pPr defTabSz="584200">
              <a:defRPr sz="4000">
                <a:solidFill>
                  <a:srgbClr val="E8E8E8"/>
                </a:solidFill>
              </a:defRPr>
            </a:pPr>
          </a:p>
          <a:p>
            <a:pPr defTabSz="584200">
              <a:defRPr sz="4000">
                <a:solidFill>
                  <a:srgbClr val="E8E8E8"/>
                </a:solidFill>
              </a:defRPr>
            </a:pPr>
            <a:r>
              <a:t>Contributions</a:t>
            </a:r>
          </a:p>
          <a:p>
            <a:pPr defTabSz="584200">
              <a:defRPr sz="2400">
                <a:solidFill>
                  <a:srgbClr val="E8E8E8"/>
                </a:solidFill>
              </a:defRPr>
            </a:pPr>
            <a:r>
              <a:t>Modèle SAMR</a:t>
            </a:r>
          </a:p>
          <a:p>
            <a:pPr defTabSz="584200">
              <a:defRPr sz="2000">
                <a:solidFill>
                  <a:srgbClr val="E8E8E8"/>
                </a:solidFill>
              </a:defRPr>
            </a:pPr>
            <a:r>
              <a:t>( Substitution, Augmentation, Modification, Redéfinition )</a:t>
            </a:r>
          </a:p>
          <a:p>
            <a:pPr defTabSz="584200">
              <a:defRPr sz="4000">
                <a:solidFill>
                  <a:srgbClr val="E8E8E8"/>
                </a:solidFill>
              </a:defRPr>
            </a:pPr>
          </a:p>
          <a:p>
            <a:pPr defTabSz="584200">
              <a:defRPr sz="4000">
                <a:solidFill>
                  <a:srgbClr val="E8E8E8"/>
                </a:solidFill>
              </a:defRPr>
            </a:pPr>
            <a:r>
              <a:t>Sites liés</a:t>
            </a:r>
          </a:p>
          <a:p>
            <a:pPr defTabSz="584200">
              <a:defRPr sz="2400">
                <a:solidFill>
                  <a:srgbClr val="E8E8E8"/>
                </a:solidFill>
              </a:defRPr>
            </a:pPr>
            <a:r>
              <a:t>Blogue de Ruben Puentedura</a:t>
            </a:r>
          </a:p>
          <a:p>
            <a:pPr defTabSz="584200">
              <a:defRPr sz="2400">
                <a:solidFill>
                  <a:srgbClr val="E8E8E8"/>
                </a:solidFill>
              </a:defRPr>
            </a:pPr>
            <a:r>
              <a:rPr>
                <a:hlinkClick r:id="rId3" invalidUrl="" action="" tgtFrame="" tooltip="" history="1" highlightClick="0" endSnd="0"/>
              </a:rPr>
              <a:t>http://hippasus.com/blog/</a:t>
            </a:r>
          </a:p>
          <a:p>
            <a:pPr defTabSz="584200">
              <a:defRPr sz="4000">
                <a:solidFill>
                  <a:srgbClr val="E8E8E8"/>
                </a:solidFill>
              </a:defRPr>
            </a:pPr>
          </a:p>
          <a:p>
            <a:pPr defTabSz="584200">
              <a:defRPr sz="4000">
                <a:solidFill>
                  <a:srgbClr val="E8E8E8"/>
                </a:solidFill>
              </a:defRPr>
            </a:pPr>
            <a:r>
              <a:t>Clips vidéo pertinents</a:t>
            </a:r>
          </a:p>
          <a:p>
            <a:pPr defTabSz="584200">
              <a:defRPr sz="2400">
                <a:solidFill>
                  <a:srgbClr val="E8E8E8"/>
                </a:solidFill>
              </a:defRPr>
            </a:pPr>
            <a:r>
              <a:rPr>
                <a:hlinkClick r:id="rId4" invalidUrl="" action="" tgtFrame="" tooltip="" history="1" highlightClick="0" endSnd="0"/>
              </a:rPr>
              <a:t>https://www.youtube.com/watch?v=qvcKXPLMzhY&amp;feature=youtu.be</a:t>
            </a:r>
          </a:p>
        </p:txBody>
      </p:sp>
      <p:sp>
        <p:nvSpPr>
          <p:cNvPr id="859" name="CC by  ND"/>
          <p:cNvSpPr txBox="1"/>
          <p:nvPr/>
        </p:nvSpPr>
        <p:spPr>
          <a:xfrm>
            <a:off x="14812555" y="10441161"/>
            <a:ext cx="666713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900">
                <a:solidFill>
                  <a:srgbClr val="F5A23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r>
              <a:t>CC by  ND</a:t>
            </a:r>
          </a:p>
        </p:txBody>
      </p:sp>
      <p:grpSp>
        <p:nvGrpSpPr>
          <p:cNvPr id="866" name="Groupe"/>
          <p:cNvGrpSpPr/>
          <p:nvPr/>
        </p:nvGrpSpPr>
        <p:grpSpPr>
          <a:xfrm>
            <a:off x="1173785" y="936057"/>
            <a:ext cx="5842001" cy="5844044"/>
            <a:chOff x="0" y="0"/>
            <a:chExt cx="5842000" cy="5844043"/>
          </a:xfrm>
        </p:grpSpPr>
        <p:sp>
          <p:nvSpPr>
            <p:cNvPr id="860" name="Ligne"/>
            <p:cNvSpPr/>
            <p:nvPr/>
          </p:nvSpPr>
          <p:spPr>
            <a:xfrm>
              <a:off x="0" y="2598980"/>
              <a:ext cx="2999254" cy="1"/>
            </a:xfrm>
            <a:prstGeom prst="line">
              <a:avLst/>
            </a:prstGeom>
            <a:noFill/>
            <a:ln w="304800" cap="flat">
              <a:solidFill>
                <a:srgbClr val="EBEBE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61" name="Ligne"/>
            <p:cNvSpPr/>
            <p:nvPr/>
          </p:nvSpPr>
          <p:spPr>
            <a:xfrm>
              <a:off x="0" y="3128515"/>
              <a:ext cx="2999254" cy="1"/>
            </a:xfrm>
            <a:prstGeom prst="line">
              <a:avLst/>
            </a:prstGeom>
            <a:noFill/>
            <a:ln w="228600" cap="flat">
              <a:solidFill>
                <a:srgbClr val="EBEBE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62" name="Ligne"/>
            <p:cNvSpPr/>
            <p:nvPr/>
          </p:nvSpPr>
          <p:spPr>
            <a:xfrm>
              <a:off x="0" y="3548370"/>
              <a:ext cx="2999254" cy="1"/>
            </a:xfrm>
            <a:prstGeom prst="line">
              <a:avLst/>
            </a:prstGeom>
            <a:noFill/>
            <a:ln w="152400" cap="flat">
              <a:solidFill>
                <a:srgbClr val="EBEBE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63" name="Ligne"/>
            <p:cNvSpPr/>
            <p:nvPr/>
          </p:nvSpPr>
          <p:spPr>
            <a:xfrm>
              <a:off x="0" y="3885963"/>
              <a:ext cx="2999254" cy="1"/>
            </a:xfrm>
            <a:prstGeom prst="line">
              <a:avLst/>
            </a:prstGeom>
            <a:noFill/>
            <a:ln w="114300" cap="flat">
              <a:solidFill>
                <a:srgbClr val="EBEBE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64" name="Ovale"/>
            <p:cNvSpPr/>
            <p:nvPr/>
          </p:nvSpPr>
          <p:spPr>
            <a:xfrm>
              <a:off x="756640" y="-1"/>
              <a:ext cx="5085360" cy="5039995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65" name="Ruben Puentedura"/>
            <p:cNvSpPr txBox="1"/>
            <p:nvPr/>
          </p:nvSpPr>
          <p:spPr>
            <a:xfrm>
              <a:off x="1614762" y="5251401"/>
              <a:ext cx="3369117" cy="592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2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Ruben Puentedura</a:t>
              </a:r>
            </a:p>
          </p:txBody>
        </p:sp>
      </p:grpSp>
      <p:sp>
        <p:nvSpPr>
          <p:cNvPr id="867" name="https://twitter.com/rubenrp"/>
          <p:cNvSpPr txBox="1"/>
          <p:nvPr/>
        </p:nvSpPr>
        <p:spPr>
          <a:xfrm>
            <a:off x="2058816" y="7832488"/>
            <a:ext cx="4071939" cy="47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500">
                <a:hlinkClick r:id="rId6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6" invalidUrl="" action="" tgtFrame="" tooltip="" history="1" highlightClick="0" endSnd="0"/>
              </a:rPr>
              <a:t>https://twitter.com/rubenrp</a:t>
            </a:r>
          </a:p>
        </p:txBody>
      </p:sp>
      <p:pic>
        <p:nvPicPr>
          <p:cNvPr id="86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62879" y="7284086"/>
            <a:ext cx="600183" cy="510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La technologie en salle de classe - Vraiment ?"/>
          <p:cNvSpPr txBox="1"/>
          <p:nvPr/>
        </p:nvSpPr>
        <p:spPr>
          <a:xfrm>
            <a:off x="9708472" y="577223"/>
            <a:ext cx="1410454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La technologie en salle de classe - Vraiment ?</a:t>
            </a:r>
          </a:p>
        </p:txBody>
      </p:sp>
      <p:sp>
        <p:nvSpPr>
          <p:cNvPr id="871" name="En quoi la technologie est elle profitable pour les élèves ?"/>
          <p:cNvSpPr txBox="1"/>
          <p:nvPr/>
        </p:nvSpPr>
        <p:spPr>
          <a:xfrm>
            <a:off x="986269" y="6290719"/>
            <a:ext cx="22411462" cy="1134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600"/>
            </a:lvl1pPr>
          </a:lstStyle>
          <a:p>
            <a:pPr/>
            <a:r>
              <a:t>En quoi la technologie est elle profitable pour les élèves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La technologie pour faire créer"/>
          <p:cNvSpPr txBox="1"/>
          <p:nvPr/>
        </p:nvSpPr>
        <p:spPr>
          <a:xfrm>
            <a:off x="6727634" y="6327714"/>
            <a:ext cx="10928732" cy="1060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000"/>
            </a:lvl1pPr>
          </a:lstStyle>
          <a:p>
            <a:pPr/>
            <a:r>
              <a:t>La technologie pour faire créer</a:t>
            </a:r>
          </a:p>
        </p:txBody>
      </p:sp>
      <p:sp>
        <p:nvSpPr>
          <p:cNvPr id="874" name="En quoi la technologie est elle profitable pour les élèves ?"/>
          <p:cNvSpPr txBox="1"/>
          <p:nvPr/>
        </p:nvSpPr>
        <p:spPr>
          <a:xfrm>
            <a:off x="6099386" y="577223"/>
            <a:ext cx="17690517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En quoi la technologie est elle profitable pour les élèves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Flèche"/>
          <p:cNvSpPr/>
          <p:nvPr/>
        </p:nvSpPr>
        <p:spPr>
          <a:xfrm>
            <a:off x="1969549" y="7144397"/>
            <a:ext cx="22513538" cy="1179999"/>
          </a:xfrm>
          <a:prstGeom prst="rightArrow">
            <a:avLst>
              <a:gd name="adj1" fmla="val 33023"/>
              <a:gd name="adj2" fmla="val 75329"/>
            </a:avLst>
          </a:prstGeom>
          <a:gradFill>
            <a:gsLst>
              <a:gs pos="0">
                <a:srgbClr val="D02002"/>
              </a:gs>
              <a:gs pos="37462">
                <a:srgbClr val="4CB23F"/>
              </a:gs>
              <a:gs pos="67596">
                <a:srgbClr val="FFDB41"/>
              </a:gs>
              <a:gs pos="100000">
                <a:srgbClr val="0365C0"/>
              </a:gs>
            </a:gsLst>
            <a:path>
              <a:fillToRect l="-56" t="50000" r="100056" b="50000"/>
            </a:path>
          </a:gra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defTabSz="584200">
              <a:defRPr sz="3200">
                <a:solidFill>
                  <a:srgbClr val="FFFFFF"/>
                </a:solidFill>
                <a:effectLst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77" name="Rectangle"/>
          <p:cNvSpPr/>
          <p:nvPr/>
        </p:nvSpPr>
        <p:spPr>
          <a:xfrm>
            <a:off x="16685646" y="3089281"/>
            <a:ext cx="6652592" cy="441512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rgbClr val="0082F6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71437" tIns="71437" rIns="71437" bIns="71437" anchor="ctr"/>
          <a:lstStyle/>
          <a:p>
            <a:pPr defTabSz="584200">
              <a:defRPr sz="3200">
                <a:solidFill>
                  <a:srgbClr val="FFFFFF"/>
                </a:solidFill>
                <a:effectLst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8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530" y="1925726"/>
            <a:ext cx="6639466" cy="7750068"/>
          </a:xfrm>
          <a:prstGeom prst="rect">
            <a:avLst/>
          </a:prstGeom>
          <a:ln w="12700">
            <a:miter lim="400000"/>
          </a:ln>
        </p:spPr>
      </p:pic>
      <p:sp>
        <p:nvSpPr>
          <p:cNvPr id="879" name="Figure"/>
          <p:cNvSpPr/>
          <p:nvPr/>
        </p:nvSpPr>
        <p:spPr>
          <a:xfrm>
            <a:off x="1744006" y="4261945"/>
            <a:ext cx="3766115" cy="3240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99" y="0"/>
                </a:moveTo>
                <a:lnTo>
                  <a:pt x="21492" y="2915"/>
                </a:lnTo>
                <a:lnTo>
                  <a:pt x="21600" y="21404"/>
                </a:lnTo>
                <a:lnTo>
                  <a:pt x="0" y="21600"/>
                </a:lnTo>
                <a:lnTo>
                  <a:pt x="39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584200">
              <a:defRPr sz="3200">
                <a:solidFill>
                  <a:srgbClr val="000000"/>
                </a:solidFill>
                <a:effectLst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88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244316">
            <a:off x="5000320" y="9579737"/>
            <a:ext cx="1369499" cy="16616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25400" dir="20776970">
              <a:srgbClr val="000000">
                <a:alpha val="50000"/>
              </a:srgbClr>
            </a:outerShdw>
          </a:effectLst>
        </p:spPr>
      </p:pic>
      <p:sp>
        <p:nvSpPr>
          <p:cNvPr id="881" name="Rectangle"/>
          <p:cNvSpPr/>
          <p:nvPr/>
        </p:nvSpPr>
        <p:spPr>
          <a:xfrm>
            <a:off x="6772688" y="3089281"/>
            <a:ext cx="6652592" cy="44151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rgbClr val="70BF41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71437" tIns="71437" rIns="71437" bIns="71437" anchor="ctr"/>
          <a:lstStyle/>
          <a:p>
            <a:pPr defTabSz="584200">
              <a:defRPr sz="3200">
                <a:solidFill>
                  <a:srgbClr val="FFFFFF"/>
                </a:solidFill>
                <a:effectLst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885" name="Groupe"/>
          <p:cNvGrpSpPr/>
          <p:nvPr/>
        </p:nvGrpSpPr>
        <p:grpSpPr>
          <a:xfrm>
            <a:off x="6900855" y="1636251"/>
            <a:ext cx="4242431" cy="1282213"/>
            <a:chOff x="0" y="0"/>
            <a:chExt cx="4242430" cy="1282212"/>
          </a:xfrm>
        </p:grpSpPr>
        <p:pic>
          <p:nvPicPr>
            <p:cNvPr id="88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86215" y="0"/>
              <a:ext cx="1270001" cy="12700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25400" dir="20776970">
                <a:srgbClr val="000000">
                  <a:alpha val="50000"/>
                </a:srgbClr>
              </a:outerShdw>
            </a:effectLst>
          </p:spPr>
        </p:pic>
        <p:pic>
          <p:nvPicPr>
            <p:cNvPr id="883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972430" y="12212"/>
              <a:ext cx="1270001" cy="1270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25400" dir="20776970">
                <a:srgbClr val="000000">
                  <a:alpha val="50000"/>
                </a:srgbClr>
              </a:outerShdw>
            </a:effectLst>
          </p:spPr>
        </p:pic>
        <p:pic>
          <p:nvPicPr>
            <p:cNvPr id="884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8385"/>
              <a:ext cx="1270000" cy="1270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25400" dir="2077697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889" name="Groupe"/>
          <p:cNvGrpSpPr/>
          <p:nvPr/>
        </p:nvGrpSpPr>
        <p:grpSpPr>
          <a:xfrm>
            <a:off x="576562" y="6383331"/>
            <a:ext cx="3789560" cy="4307760"/>
            <a:chOff x="0" y="0"/>
            <a:chExt cx="3789558" cy="4307759"/>
          </a:xfrm>
        </p:grpSpPr>
        <p:sp>
          <p:nvSpPr>
            <p:cNvPr id="886" name="Préparer"/>
            <p:cNvSpPr txBox="1"/>
            <p:nvPr/>
          </p:nvSpPr>
          <p:spPr>
            <a:xfrm>
              <a:off x="1187328" y="3347321"/>
              <a:ext cx="2602231" cy="904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584200">
                <a:defRPr sz="5000">
                  <a:solidFill>
                    <a:srgbClr val="D0200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>
                  <a:effectLst/>
                </a:defRPr>
              </a:pPr>
              <a:r>
                <a:t>Préparer</a:t>
              </a:r>
            </a:p>
          </p:txBody>
        </p:sp>
        <p:sp>
          <p:nvSpPr>
            <p:cNvPr id="887" name="Cercle"/>
            <p:cNvSpPr/>
            <p:nvPr/>
          </p:nvSpPr>
          <p:spPr>
            <a:xfrm>
              <a:off x="0" y="0"/>
              <a:ext cx="2702491" cy="2702129"/>
            </a:xfrm>
            <a:prstGeom prst="ellipse">
              <a:avLst/>
            </a:prstGeom>
            <a:blipFill rotWithShape="1">
              <a:blip r:embed="rId10"/>
              <a:srcRect l="0" t="0" r="0" b="0"/>
              <a:stretch>
                <a:fillRect/>
              </a:stretch>
            </a:blipFill>
            <a:ln w="63500" cap="flat">
              <a:solidFill>
                <a:srgbClr val="C82506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584200">
                <a:defRPr sz="3200">
                  <a:solidFill>
                    <a:srgbClr val="FFFFFF"/>
                  </a:solidFill>
                  <a:effectLst/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88" name="1"/>
            <p:cNvSpPr/>
            <p:nvPr/>
          </p:nvSpPr>
          <p:spPr>
            <a:xfrm>
              <a:off x="26988" y="3291759"/>
              <a:ext cx="1016001" cy="1016001"/>
            </a:xfrm>
            <a:prstGeom prst="ellipse">
              <a:avLst/>
            </a:prstGeom>
            <a:solidFill>
              <a:srgbClr val="C8250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584200">
                <a:defRPr b="1" sz="4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effectLst/>
                </a:defRPr>
              </a:pPr>
              <a:r>
                <a:t>1</a:t>
              </a:r>
            </a:p>
          </p:txBody>
        </p:sp>
      </p:grpSp>
      <p:grpSp>
        <p:nvGrpSpPr>
          <p:cNvPr id="893" name="Groupe"/>
          <p:cNvGrpSpPr/>
          <p:nvPr/>
        </p:nvGrpSpPr>
        <p:grpSpPr>
          <a:xfrm>
            <a:off x="14205951" y="5990179"/>
            <a:ext cx="4133996" cy="6700424"/>
            <a:chOff x="0" y="0"/>
            <a:chExt cx="4133995" cy="6700422"/>
          </a:xfrm>
        </p:grpSpPr>
        <p:sp>
          <p:nvSpPr>
            <p:cNvPr id="890" name="Consigner"/>
            <p:cNvSpPr txBox="1"/>
            <p:nvPr/>
          </p:nvSpPr>
          <p:spPr>
            <a:xfrm>
              <a:off x="524900" y="4470985"/>
              <a:ext cx="3084196" cy="904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584200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>
                  <a:effectLst/>
                </a:defRPr>
              </a:pPr>
              <a:r>
                <a:t>Consigner</a:t>
              </a:r>
            </a:p>
          </p:txBody>
        </p:sp>
        <p:sp>
          <p:nvSpPr>
            <p:cNvPr id="891" name="3"/>
            <p:cNvSpPr/>
            <p:nvPr/>
          </p:nvSpPr>
          <p:spPr>
            <a:xfrm>
              <a:off x="54909" y="5684422"/>
              <a:ext cx="1016001" cy="1016001"/>
            </a:xfrm>
            <a:prstGeom prst="ellipse">
              <a:avLst/>
            </a:prstGeom>
            <a:solidFill>
              <a:srgbClr val="F5D32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584200">
                <a:defRPr b="1" sz="4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effectLst/>
                </a:defRPr>
              </a:pPr>
              <a:r>
                <a:t>3</a:t>
              </a:r>
            </a:p>
          </p:txBody>
        </p:sp>
        <p:sp>
          <p:nvSpPr>
            <p:cNvPr id="892" name="Cercle"/>
            <p:cNvSpPr/>
            <p:nvPr/>
          </p:nvSpPr>
          <p:spPr>
            <a:xfrm>
              <a:off x="0" y="0"/>
              <a:ext cx="4133996" cy="4143375"/>
            </a:xfrm>
            <a:prstGeom prst="ellipse">
              <a:avLst/>
            </a:prstGeom>
            <a:blipFill rotWithShape="1">
              <a:blip r:embed="rId11"/>
              <a:srcRect l="0" t="0" r="0" b="0"/>
              <a:stretch>
                <a:fillRect/>
              </a:stretch>
            </a:blipFill>
            <a:ln w="38100" cap="flat">
              <a:solidFill>
                <a:srgbClr val="FFDC26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584200">
                <a:defRPr sz="3200">
                  <a:solidFill>
                    <a:srgbClr val="FFFFFF"/>
                  </a:solidFill>
                  <a:effectLst/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902" name="Groupe"/>
          <p:cNvGrpSpPr/>
          <p:nvPr/>
        </p:nvGrpSpPr>
        <p:grpSpPr>
          <a:xfrm>
            <a:off x="18707727" y="8594389"/>
            <a:ext cx="4389858" cy="3303159"/>
            <a:chOff x="0" y="0"/>
            <a:chExt cx="4389856" cy="3303158"/>
          </a:xfrm>
        </p:grpSpPr>
        <p:sp>
          <p:nvSpPr>
            <p:cNvPr id="894" name="bibliddl.domainelangues.qc.ca"/>
            <p:cNvSpPr txBox="1"/>
            <p:nvPr/>
          </p:nvSpPr>
          <p:spPr>
            <a:xfrm>
              <a:off x="-1" y="2791983"/>
              <a:ext cx="4389858" cy="511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defTabSz="584200">
                <a:defRPr sz="2400">
                  <a:solidFill>
                    <a:srgbClr val="000000"/>
                  </a:solidFill>
                  <a:effectLst/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>
                  <a:solidFill>
                    <a:srgbClr val="FFFFFF"/>
                  </a:solidFill>
                </a:rPr>
                <a:t>bibli</a:t>
              </a:r>
              <a:r>
                <a:rPr>
                  <a:solidFill>
                    <a:srgbClr val="2E85D8"/>
                  </a:solidFill>
                </a:rPr>
                <a:t>ddl</a:t>
              </a:r>
              <a:r>
                <a:t>.</a:t>
              </a:r>
              <a:r>
                <a:rPr>
                  <a:solidFill>
                    <a:srgbClr val="FFFFFF"/>
                  </a:solidFill>
                </a:rPr>
                <a:t>domainelangues.qc.ca</a:t>
              </a:r>
            </a:p>
          </p:txBody>
        </p:sp>
        <p:grpSp>
          <p:nvGrpSpPr>
            <p:cNvPr id="901" name="Groupe"/>
            <p:cNvGrpSpPr/>
            <p:nvPr/>
          </p:nvGrpSpPr>
          <p:grpSpPr>
            <a:xfrm>
              <a:off x="115966" y="0"/>
              <a:ext cx="3374045" cy="2575713"/>
              <a:chOff x="0" y="0"/>
              <a:chExt cx="3374043" cy="2575712"/>
            </a:xfrm>
          </p:grpSpPr>
          <p:grpSp>
            <p:nvGrpSpPr>
              <p:cNvPr id="898" name="Groupe"/>
              <p:cNvGrpSpPr/>
              <p:nvPr/>
            </p:nvGrpSpPr>
            <p:grpSpPr>
              <a:xfrm>
                <a:off x="1480697" y="1056642"/>
                <a:ext cx="1196530" cy="1519071"/>
                <a:chOff x="0" y="0"/>
                <a:chExt cx="1196529" cy="1519069"/>
              </a:xfrm>
            </p:grpSpPr>
            <p:sp>
              <p:nvSpPr>
                <p:cNvPr id="895" name="Rectangle"/>
                <p:cNvSpPr/>
                <p:nvPr/>
              </p:nvSpPr>
              <p:spPr>
                <a:xfrm>
                  <a:off x="116393" y="841702"/>
                  <a:ext cx="1015196" cy="677368"/>
                </a:xfrm>
                <a:prstGeom prst="rect">
                  <a:avLst/>
                </a:prstGeom>
                <a:solidFill>
                  <a:srgbClr val="FFFFFF"/>
                </a:solidFill>
                <a:ln w="50800" cap="flat">
                  <a:solidFill>
                    <a:srgbClr val="2F87D9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584200">
                    <a:defRPr sz="3200">
                      <a:solidFill>
                        <a:srgbClr val="ABCDED"/>
                      </a:solidFill>
                      <a:effectLst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896" name="Rectangle"/>
                <p:cNvSpPr/>
                <p:nvPr/>
              </p:nvSpPr>
              <p:spPr>
                <a:xfrm>
                  <a:off x="152219" y="760984"/>
                  <a:ext cx="942471" cy="457904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584200">
                    <a:defRPr sz="3200">
                      <a:solidFill>
                        <a:srgbClr val="AACDEE"/>
                      </a:solidFill>
                      <a:effectLst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897" name="Flèche"/>
                <p:cNvSpPr/>
                <p:nvPr/>
              </p:nvSpPr>
              <p:spPr>
                <a:xfrm rot="5400000">
                  <a:off x="38916" y="-38917"/>
                  <a:ext cx="1118697" cy="1196530"/>
                </a:xfrm>
                <a:prstGeom prst="rightArrow">
                  <a:avLst>
                    <a:gd name="adj1" fmla="val 32000"/>
                    <a:gd name="adj2" fmla="val 68453"/>
                  </a:avLst>
                </a:prstGeom>
                <a:gradFill flip="none" rotWithShape="1">
                  <a:gsLst>
                    <a:gs pos="0">
                      <a:srgbClr val="51A7F9"/>
                    </a:gs>
                    <a:gs pos="100000">
                      <a:srgbClr val="0365C0"/>
                    </a:gs>
                  </a:gsLst>
                  <a:lin ang="540000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584200">
                    <a:defRPr sz="3200">
                      <a:solidFill>
                        <a:srgbClr val="FFFFFF"/>
                      </a:solidFill>
                      <a:effectLst/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</p:grpSp>
          <p:sp>
            <p:nvSpPr>
              <p:cNvPr id="899" name="Déposer"/>
              <p:cNvSpPr txBox="1"/>
              <p:nvPr/>
            </p:nvSpPr>
            <p:spPr>
              <a:xfrm>
                <a:off x="783878" y="0"/>
                <a:ext cx="2590166" cy="9048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584200">
                  <a:defRPr sz="5000">
                    <a:solidFill>
                      <a:srgbClr val="0093F2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Déposer</a:t>
                </a:r>
              </a:p>
            </p:txBody>
          </p:sp>
          <p:sp>
            <p:nvSpPr>
              <p:cNvPr id="900" name="4"/>
              <p:cNvSpPr/>
              <p:nvPr/>
            </p:nvSpPr>
            <p:spPr>
              <a:xfrm>
                <a:off x="0" y="1060469"/>
                <a:ext cx="1016000" cy="1016001"/>
              </a:xfrm>
              <a:prstGeom prst="ellipse">
                <a:avLst/>
              </a:prstGeom>
              <a:solidFill>
                <a:srgbClr val="3087D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584200">
                  <a:defRPr b="1" sz="4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4</a:t>
                </a:r>
              </a:p>
            </p:txBody>
          </p:sp>
        </p:grpSp>
      </p:grpSp>
      <p:pic>
        <p:nvPicPr>
          <p:cNvPr id="903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5637949" y="11661902"/>
            <a:ext cx="1270001" cy="1270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25400" dir="20776970">
              <a:srgbClr val="000000">
                <a:alpha val="50000"/>
              </a:srgbClr>
            </a:outerShdw>
          </a:effectLst>
        </p:spPr>
      </p:pic>
      <p:grpSp>
        <p:nvGrpSpPr>
          <p:cNvPr id="909" name="Groupe"/>
          <p:cNvGrpSpPr/>
          <p:nvPr/>
        </p:nvGrpSpPr>
        <p:grpSpPr>
          <a:xfrm>
            <a:off x="7004018" y="8423196"/>
            <a:ext cx="6932798" cy="2577458"/>
            <a:chOff x="0" y="0"/>
            <a:chExt cx="6932797" cy="2577456"/>
          </a:xfrm>
        </p:grpSpPr>
        <p:grpSp>
          <p:nvGrpSpPr>
            <p:cNvPr id="907" name="Groupe"/>
            <p:cNvGrpSpPr/>
            <p:nvPr/>
          </p:nvGrpSpPr>
          <p:grpSpPr>
            <a:xfrm>
              <a:off x="0" y="0"/>
              <a:ext cx="5237490" cy="2479352"/>
              <a:chOff x="0" y="0"/>
              <a:chExt cx="5237489" cy="2479351"/>
            </a:xfrm>
          </p:grpSpPr>
          <p:sp>
            <p:nvSpPr>
              <p:cNvPr id="904" name="Créer"/>
              <p:cNvSpPr txBox="1"/>
              <p:nvPr/>
            </p:nvSpPr>
            <p:spPr>
              <a:xfrm>
                <a:off x="1152230" y="249473"/>
                <a:ext cx="1731646" cy="9048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584200">
                  <a:defRPr sz="5000">
                    <a:solidFill>
                      <a:srgbClr val="55BA14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Créer</a:t>
                </a:r>
              </a:p>
            </p:txBody>
          </p:sp>
          <p:pic>
            <p:nvPicPr>
              <p:cNvPr id="905" name="Image" descr="Image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3322404" y="0"/>
                <a:ext cx="1915086" cy="24793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88900" dist="25400" dir="2077697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906" name="2"/>
              <p:cNvSpPr/>
              <p:nvPr/>
            </p:nvSpPr>
            <p:spPr>
              <a:xfrm>
                <a:off x="0" y="193910"/>
                <a:ext cx="1016000" cy="1016001"/>
              </a:xfrm>
              <a:prstGeom prst="ellipse">
                <a:avLst/>
              </a:prstGeom>
              <a:solidFill>
                <a:srgbClr val="70BF4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584200">
                  <a:defRPr b="1" sz="4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2</a:t>
                </a:r>
              </a:p>
            </p:txBody>
          </p:sp>
        </p:grpSp>
        <p:pic>
          <p:nvPicPr>
            <p:cNvPr id="908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0" t="0" r="0" b="0"/>
            <a:stretch>
              <a:fillRect/>
            </a:stretch>
          </p:blipFill>
          <p:spPr>
            <a:xfrm>
              <a:off x="5662797" y="1307456"/>
              <a:ext cx="1270001" cy="1270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25400" dir="2077697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910" name="Image" descr="Image"/>
          <p:cNvPicPr>
            <a:picLocks noChangeAspect="1"/>
          </p:cNvPicPr>
          <p:nvPr/>
        </p:nvPicPr>
        <p:blipFill>
          <a:blip r:embed="rId15">
            <a:extLst/>
          </a:blip>
          <a:srcRect l="0" t="0" r="0" b="14516"/>
          <a:stretch>
            <a:fillRect/>
          </a:stretch>
        </p:blipFill>
        <p:spPr>
          <a:xfrm>
            <a:off x="22961857" y="12324146"/>
            <a:ext cx="635001" cy="673102"/>
          </a:xfrm>
          <a:prstGeom prst="rect">
            <a:avLst/>
          </a:prstGeom>
          <a:ln w="12700">
            <a:miter lim="400000"/>
          </a:ln>
        </p:spPr>
      </p:pic>
      <p:sp>
        <p:nvSpPr>
          <p:cNvPr id="911" name="domainel des langues"/>
          <p:cNvSpPr txBox="1"/>
          <p:nvPr/>
        </p:nvSpPr>
        <p:spPr>
          <a:xfrm>
            <a:off x="22432178" y="12990819"/>
            <a:ext cx="1694359" cy="328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200"/>
            </a:lvl1pPr>
          </a:lstStyle>
          <a:p>
            <a:pPr/>
            <a:r>
              <a:t>domainel des langues</a:t>
            </a:r>
          </a:p>
        </p:txBody>
      </p:sp>
      <p:sp>
        <p:nvSpPr>
          <p:cNvPr id="912" name="La technologie pour faire créer - SAÉ Histoires de mangas"/>
          <p:cNvSpPr txBox="1"/>
          <p:nvPr/>
        </p:nvSpPr>
        <p:spPr>
          <a:xfrm>
            <a:off x="5978174" y="577223"/>
            <a:ext cx="17824578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faire créer - SAÉ Histoires de mangas</a:t>
            </a:r>
          </a:p>
        </p:txBody>
      </p:sp>
      <p:sp>
        <p:nvSpPr>
          <p:cNvPr id="913" name="http://bit.ly/HistoireManga"/>
          <p:cNvSpPr txBox="1"/>
          <p:nvPr/>
        </p:nvSpPr>
        <p:spPr>
          <a:xfrm>
            <a:off x="18117867" y="12378516"/>
            <a:ext cx="4463670" cy="56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>
                <a:hlinkClick r:id="rId16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16" invalidUrl="" action="" tgtFrame="" tooltip="" history="1" highlightClick="0" endSnd="0"/>
              </a:rPr>
              <a:t>http://bit.ly/HistoireManga</a:t>
            </a:r>
          </a:p>
        </p:txBody>
      </p:sp>
      <p:grpSp>
        <p:nvGrpSpPr>
          <p:cNvPr id="916" name="Groupe"/>
          <p:cNvGrpSpPr/>
          <p:nvPr/>
        </p:nvGrpSpPr>
        <p:grpSpPr>
          <a:xfrm>
            <a:off x="4556639" y="11927775"/>
            <a:ext cx="1179999" cy="1179998"/>
            <a:chOff x="0" y="0"/>
            <a:chExt cx="1179998" cy="1179997"/>
          </a:xfrm>
        </p:grpSpPr>
        <p:sp>
          <p:nvSpPr>
            <p:cNvPr id="914" name="Groupe"/>
            <p:cNvSpPr/>
            <p:nvPr/>
          </p:nvSpPr>
          <p:spPr>
            <a:xfrm>
              <a:off x="0" y="0"/>
              <a:ext cx="1179999" cy="1179998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915" name="Image" descr="Image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86709" y="199734"/>
              <a:ext cx="817818" cy="817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20" name="Groupe"/>
          <p:cNvGrpSpPr/>
          <p:nvPr/>
        </p:nvGrpSpPr>
        <p:grpSpPr>
          <a:xfrm>
            <a:off x="917551" y="11006959"/>
            <a:ext cx="4294911" cy="1270001"/>
            <a:chOff x="0" y="0"/>
            <a:chExt cx="4294909" cy="1270000"/>
          </a:xfrm>
        </p:grpSpPr>
        <p:pic>
          <p:nvPicPr>
            <p:cNvPr id="917" name="Image" descr="Image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1270000" cy="1270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25400" dir="20776970">
                <a:srgbClr val="000000">
                  <a:alpha val="50000"/>
                </a:srgbClr>
              </a:outerShdw>
            </a:effectLst>
          </p:spPr>
        </p:pic>
        <p:pic>
          <p:nvPicPr>
            <p:cNvPr id="918" name="Image" descr="Image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3024909" y="0"/>
              <a:ext cx="1270001" cy="12700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25400" dir="20776970">
                <a:srgbClr val="000000">
                  <a:alpha val="50000"/>
                </a:srgbClr>
              </a:outerShdw>
            </a:effectLst>
          </p:spPr>
        </p:pic>
        <p:pic>
          <p:nvPicPr>
            <p:cNvPr id="919" name="Image" descr="Image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1512454" y="0"/>
              <a:ext cx="1270001" cy="1270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25400" dir="2077697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10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Class="entr" nodeType="afterEffect" presetID="9" grpId="8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2" grpId="9"/>
      <p:bldP build="whole" bldLvl="1" animBg="1" rev="0" advAuto="0" spid="889" grpId="1"/>
      <p:bldP build="whole" bldLvl="1" animBg="1" rev="0" advAuto="0" spid="903" grpId="8"/>
      <p:bldP build="whole" bldLvl="1" animBg="1" rev="0" advAuto="0" spid="893" grpId="7"/>
      <p:bldP build="whole" bldLvl="1" animBg="1" rev="0" advAuto="0" spid="909" grpId="5"/>
      <p:bldP build="whole" bldLvl="1" animBg="1" rev="0" advAuto="0" spid="916" grpId="4"/>
      <p:bldP build="whole" bldLvl="1" animBg="1" rev="0" advAuto="0" spid="920" grpId="3"/>
      <p:bldP build="whole" bldLvl="1" animBg="1" rev="0" advAuto="0" spid="880" grpId="2"/>
      <p:bldP build="whole" bldLvl="1" animBg="1" rev="0" advAuto="0" spid="885" grpId="6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La technologie pour faire créer - SAÉ Une guerre en noir et blanc"/>
          <p:cNvSpPr txBox="1"/>
          <p:nvPr/>
        </p:nvSpPr>
        <p:spPr>
          <a:xfrm>
            <a:off x="3947444" y="577223"/>
            <a:ext cx="19855308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faire créer - SAÉ Une guerre en noir et blanc</a:t>
            </a:r>
          </a:p>
        </p:txBody>
      </p:sp>
      <p:sp>
        <p:nvSpPr>
          <p:cNvPr id="923" name="http://bit.ly/UneGuerreEnNoirEtBlanc"/>
          <p:cNvSpPr txBox="1"/>
          <p:nvPr/>
        </p:nvSpPr>
        <p:spPr>
          <a:xfrm>
            <a:off x="16371745" y="12389055"/>
            <a:ext cx="6235269" cy="56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>
                <a:hlinkClick r:id="rId3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3" invalidUrl="" action="" tgtFrame="" tooltip="" history="1" highlightClick="0" endSnd="0"/>
              </a:rPr>
              <a:t>http://bit.ly/UneGuerreEnNoirEtBlanc</a:t>
            </a:r>
          </a:p>
        </p:txBody>
      </p:sp>
      <p:pic>
        <p:nvPicPr>
          <p:cNvPr id="924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0" b="14516"/>
          <a:stretch>
            <a:fillRect/>
          </a:stretch>
        </p:blipFill>
        <p:spPr>
          <a:xfrm>
            <a:off x="22961857" y="12324146"/>
            <a:ext cx="635001" cy="673102"/>
          </a:xfrm>
          <a:prstGeom prst="rect">
            <a:avLst/>
          </a:prstGeom>
          <a:ln w="12700">
            <a:miter lim="400000"/>
          </a:ln>
        </p:spPr>
      </p:pic>
      <p:sp>
        <p:nvSpPr>
          <p:cNvPr id="925" name="arts"/>
          <p:cNvSpPr txBox="1"/>
          <p:nvPr/>
        </p:nvSpPr>
        <p:spPr>
          <a:xfrm>
            <a:off x="23067457" y="12990819"/>
            <a:ext cx="423800" cy="328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200"/>
            </a:lvl1pPr>
          </a:lstStyle>
          <a:p>
            <a:pPr/>
            <a:r>
              <a:t>arts</a:t>
            </a:r>
          </a:p>
        </p:txBody>
      </p:sp>
      <p:grpSp>
        <p:nvGrpSpPr>
          <p:cNvPr id="929" name="Groupe"/>
          <p:cNvGrpSpPr/>
          <p:nvPr/>
        </p:nvGrpSpPr>
        <p:grpSpPr>
          <a:xfrm>
            <a:off x="8295868" y="1970402"/>
            <a:ext cx="13088860" cy="9775196"/>
            <a:chOff x="0" y="0"/>
            <a:chExt cx="13088858" cy="9775194"/>
          </a:xfrm>
        </p:grpSpPr>
        <p:pic>
          <p:nvPicPr>
            <p:cNvPr id="926" name="Groupe" descr="Groupe"/>
            <p:cNvPicPr>
              <a:picLocks noChangeAspect="1"/>
            </p:cNvPicPr>
            <p:nvPr/>
          </p:nvPicPr>
          <p:blipFill>
            <a:blip r:embed="rId5">
              <a:alphaModFix amt="60000"/>
              <a:extLst/>
            </a:blip>
            <a:srcRect l="0" t="7254" r="25305" b="0"/>
            <a:stretch>
              <a:fillRect/>
            </a:stretch>
          </p:blipFill>
          <p:spPr>
            <a:xfrm>
              <a:off x="20450" y="-1"/>
              <a:ext cx="13037111" cy="97732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7" name="Rectangle"/>
            <p:cNvSpPr/>
            <p:nvPr/>
          </p:nvSpPr>
          <p:spPr>
            <a:xfrm>
              <a:off x="0" y="15592"/>
              <a:ext cx="13088859" cy="9759603"/>
            </a:xfrm>
            <a:prstGeom prst="rect">
              <a:avLst/>
            </a:prstGeom>
            <a:solidFill>
              <a:srgbClr val="000000">
                <a:alpha val="47675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  <a:reflection blurRad="0" stA="50000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400">
                  <a:solidFill>
                    <a:srgbClr val="FFFFFF"/>
                  </a:solidFill>
                  <a:effectLst/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928" name="Image" descr="Image"/>
            <p:cNvPicPr>
              <a:picLocks noChangeAspect="1"/>
            </p:cNvPicPr>
            <p:nvPr/>
          </p:nvPicPr>
          <p:blipFill>
            <a:blip r:embed="rId6">
              <a:alphaModFix amt="79606"/>
              <a:extLst/>
            </a:blip>
            <a:srcRect l="0" t="0" r="0" b="0"/>
            <a:stretch>
              <a:fillRect/>
            </a:stretch>
          </p:blipFill>
          <p:spPr>
            <a:xfrm>
              <a:off x="9998895" y="3440427"/>
              <a:ext cx="2517390" cy="6068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3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67235" y="4734955"/>
            <a:ext cx="8320770" cy="6412822"/>
          </a:xfrm>
          <a:prstGeom prst="rect">
            <a:avLst/>
          </a:prstGeom>
          <a:ln w="12700">
            <a:miter lim="400000"/>
          </a:ln>
        </p:spPr>
      </p:pic>
      <p:sp>
        <p:nvSpPr>
          <p:cNvPr id="931" name="5-7-5"/>
          <p:cNvSpPr txBox="1"/>
          <p:nvPr/>
        </p:nvSpPr>
        <p:spPr>
          <a:xfrm>
            <a:off x="8885921" y="2215808"/>
            <a:ext cx="1770914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/>
          </a:lstStyle>
          <a:p>
            <a:pPr/>
            <a:r>
              <a:t>5-7-5</a:t>
            </a:r>
          </a:p>
        </p:txBody>
      </p:sp>
      <p:grpSp>
        <p:nvGrpSpPr>
          <p:cNvPr id="938" name="Groupe"/>
          <p:cNvGrpSpPr/>
          <p:nvPr/>
        </p:nvGrpSpPr>
        <p:grpSpPr>
          <a:xfrm>
            <a:off x="3012404" y="3162214"/>
            <a:ext cx="3762571" cy="3631146"/>
            <a:chOff x="0" y="0"/>
            <a:chExt cx="3762570" cy="3631145"/>
          </a:xfrm>
        </p:grpSpPr>
        <p:sp>
          <p:nvSpPr>
            <p:cNvPr id="932" name="Préparer"/>
            <p:cNvSpPr txBox="1"/>
            <p:nvPr/>
          </p:nvSpPr>
          <p:spPr>
            <a:xfrm>
              <a:off x="1160340" y="55562"/>
              <a:ext cx="2602231" cy="904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584200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>
                  <a:effectLst/>
                </a:defRPr>
              </a:pPr>
              <a:r>
                <a:t>Préparer</a:t>
              </a:r>
            </a:p>
          </p:txBody>
        </p:sp>
        <p:sp>
          <p:nvSpPr>
            <p:cNvPr id="933" name="Observer"/>
            <p:cNvSpPr txBox="1"/>
            <p:nvPr/>
          </p:nvSpPr>
          <p:spPr>
            <a:xfrm>
              <a:off x="1662339" y="1537170"/>
              <a:ext cx="1711644" cy="5766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2900"/>
              </a:lvl1pPr>
            </a:lstStyle>
            <a:p>
              <a:pPr/>
              <a:r>
                <a:t>Observer</a:t>
              </a:r>
            </a:p>
          </p:txBody>
        </p:sp>
        <p:pic>
          <p:nvPicPr>
            <p:cNvPr id="93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95098" y="2361145"/>
              <a:ext cx="1270001" cy="1270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25400" dir="20776970">
                <a:srgbClr val="000000">
                  <a:alpha val="50000"/>
                </a:srgbClr>
              </a:outerShdw>
            </a:effectLst>
          </p:spPr>
        </p:pic>
        <p:pic>
          <p:nvPicPr>
            <p:cNvPr id="935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807553" y="2361145"/>
              <a:ext cx="1270001" cy="1270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25400" dir="20776970">
                <a:srgbClr val="000000">
                  <a:alpha val="50000"/>
                </a:srgbClr>
              </a:outerShdw>
            </a:effectLst>
          </p:spPr>
        </p:pic>
        <p:pic>
          <p:nvPicPr>
            <p:cNvPr id="936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4422" y="937152"/>
              <a:ext cx="1465607" cy="1117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7" name="1"/>
            <p:cNvSpPr/>
            <p:nvPr/>
          </p:nvSpPr>
          <p:spPr>
            <a:xfrm>
              <a:off x="0" y="0"/>
              <a:ext cx="1016000" cy="101600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584200">
                <a:defRPr b="1" sz="4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effectLst/>
                </a:defRPr>
              </a:pPr>
              <a:r>
                <a:t>1</a:t>
              </a:r>
            </a:p>
          </p:txBody>
        </p:sp>
      </p:grpSp>
      <p:grpSp>
        <p:nvGrpSpPr>
          <p:cNvPr id="946" name="Groupe"/>
          <p:cNvGrpSpPr/>
          <p:nvPr/>
        </p:nvGrpSpPr>
        <p:grpSpPr>
          <a:xfrm>
            <a:off x="1184032" y="6929296"/>
            <a:ext cx="4819643" cy="5925509"/>
            <a:chOff x="0" y="0"/>
            <a:chExt cx="4819641" cy="5925507"/>
          </a:xfrm>
        </p:grpSpPr>
        <p:sp>
          <p:nvSpPr>
            <p:cNvPr id="939" name="Créer"/>
            <p:cNvSpPr txBox="1"/>
            <p:nvPr/>
          </p:nvSpPr>
          <p:spPr>
            <a:xfrm>
              <a:off x="161630" y="1101608"/>
              <a:ext cx="1731646" cy="904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584200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>
                  <a:effectLst/>
                </a:defRPr>
              </a:pPr>
              <a:r>
                <a:t>Créer</a:t>
              </a:r>
            </a:p>
          </p:txBody>
        </p:sp>
        <p:sp>
          <p:nvSpPr>
            <p:cNvPr id="940" name="2"/>
            <p:cNvSpPr/>
            <p:nvPr/>
          </p:nvSpPr>
          <p:spPr>
            <a:xfrm>
              <a:off x="0" y="0"/>
              <a:ext cx="1016000" cy="101600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584200">
                <a:defRPr b="1" sz="4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effectLst/>
                </a:defRPr>
              </a:pPr>
              <a:r>
                <a:t>2</a:t>
              </a:r>
            </a:p>
          </p:txBody>
        </p:sp>
        <p:pic>
          <p:nvPicPr>
            <p:cNvPr id="941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07706" y="2091811"/>
              <a:ext cx="1157017" cy="1157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2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0"/>
            <a:stretch>
              <a:fillRect/>
            </a:stretch>
          </p:blipFill>
          <p:spPr>
            <a:xfrm>
              <a:off x="304209" y="3458591"/>
              <a:ext cx="963843" cy="938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3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20640000">
              <a:off x="1974199" y="2260638"/>
              <a:ext cx="1494964" cy="193544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25400" dir="20776970">
                <a:srgbClr val="000000">
                  <a:alpha val="50000"/>
                </a:srgbClr>
              </a:outerShdw>
            </a:effectLst>
          </p:spPr>
        </p:pic>
        <p:pic>
          <p:nvPicPr>
            <p:cNvPr id="944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0" t="0" r="0" b="0"/>
            <a:stretch>
              <a:fillRect/>
            </a:stretch>
          </p:blipFill>
          <p:spPr>
            <a:xfrm>
              <a:off x="334026" y="4992639"/>
              <a:ext cx="932870" cy="93286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25400" dir="20776970">
                <a:srgbClr val="000000">
                  <a:alpha val="50000"/>
                </a:srgbClr>
              </a:outerShdw>
            </a:effectLst>
          </p:spPr>
        </p:pic>
        <p:sp>
          <p:nvSpPr>
            <p:cNvPr id="945" name="Rectangle"/>
            <p:cNvSpPr/>
            <p:nvPr/>
          </p:nvSpPr>
          <p:spPr>
            <a:xfrm rot="1680000">
              <a:off x="2658279" y="3900274"/>
              <a:ext cx="1934091" cy="1450429"/>
            </a:xfrm>
            <a:prstGeom prst="rect">
              <a:avLst/>
            </a:prstGeom>
            <a:blipFill rotWithShape="1">
              <a:blip r:embed="rId15"/>
              <a:srcRect l="0" t="0" r="0" b="0"/>
              <a:stretch>
                <a:fillRect/>
              </a:stretch>
            </a:blipFill>
            <a:ln w="635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950" name="Groupe"/>
          <p:cNvGrpSpPr/>
          <p:nvPr/>
        </p:nvGrpSpPr>
        <p:grpSpPr>
          <a:xfrm>
            <a:off x="6801721" y="12036235"/>
            <a:ext cx="5771015" cy="1270001"/>
            <a:chOff x="0" y="0"/>
            <a:chExt cx="5771014" cy="1270000"/>
          </a:xfrm>
        </p:grpSpPr>
        <p:pic>
          <p:nvPicPr>
            <p:cNvPr id="947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501014" y="0"/>
              <a:ext cx="1270001" cy="12700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25400" dir="20776970">
                <a:srgbClr val="000000">
                  <a:alpha val="50000"/>
                </a:srgbClr>
              </a:outerShdw>
            </a:effectLst>
          </p:spPr>
        </p:pic>
        <p:sp>
          <p:nvSpPr>
            <p:cNvPr id="948" name="Consigner"/>
            <p:cNvSpPr txBox="1"/>
            <p:nvPr/>
          </p:nvSpPr>
          <p:spPr>
            <a:xfrm>
              <a:off x="-1" y="197404"/>
              <a:ext cx="3084196" cy="904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584200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>
                  <a:effectLst/>
                </a:defRPr>
              </a:pPr>
              <a:r>
                <a:t>Consigner</a:t>
              </a:r>
            </a:p>
          </p:txBody>
        </p:sp>
        <p:sp>
          <p:nvSpPr>
            <p:cNvPr id="949" name="3"/>
            <p:cNvSpPr/>
            <p:nvPr/>
          </p:nvSpPr>
          <p:spPr>
            <a:xfrm>
              <a:off x="3250926" y="139700"/>
              <a:ext cx="1016001" cy="101600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584200">
                <a:defRPr b="1" sz="4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effectLst/>
                </a:defRPr>
              </a:pPr>
              <a: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0" grpId="4"/>
      <p:bldP build="whole" bldLvl="1" animBg="1" rev="0" advAuto="0" spid="946" grpId="3"/>
      <p:bldP build="whole" bldLvl="1" animBg="1" rev="0" advAuto="0" spid="930" grpId="1"/>
      <p:bldP build="whole" bldLvl="1" animBg="1" rev="0" advAuto="0" spid="938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La technologie pour faire réfléchir"/>
          <p:cNvSpPr txBox="1"/>
          <p:nvPr/>
        </p:nvSpPr>
        <p:spPr>
          <a:xfrm>
            <a:off x="6205283" y="6327714"/>
            <a:ext cx="11973434" cy="1060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000"/>
            </a:lvl1pPr>
          </a:lstStyle>
          <a:p>
            <a:pPr/>
            <a:r>
              <a:t>La technologie pour faire réfléchir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73914" y="2729596"/>
            <a:ext cx="12302594" cy="9226946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957" name="La technologie pour faire réfléchir - Production de croquinotes"/>
          <p:cNvSpPr txBox="1"/>
          <p:nvPr/>
        </p:nvSpPr>
        <p:spPr>
          <a:xfrm>
            <a:off x="4596893" y="577223"/>
            <a:ext cx="19133490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faire réfléchir - Production de croquinotes</a:t>
            </a:r>
          </a:p>
        </p:txBody>
      </p:sp>
      <p:grpSp>
        <p:nvGrpSpPr>
          <p:cNvPr id="960" name="Groupe"/>
          <p:cNvGrpSpPr/>
          <p:nvPr/>
        </p:nvGrpSpPr>
        <p:grpSpPr>
          <a:xfrm>
            <a:off x="2725733" y="10213781"/>
            <a:ext cx="4018380" cy="2598242"/>
            <a:chOff x="0" y="0"/>
            <a:chExt cx="4018379" cy="2598241"/>
          </a:xfrm>
        </p:grpSpPr>
        <p:pic>
          <p:nvPicPr>
            <p:cNvPr id="95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351379" y="0"/>
              <a:ext cx="2667001" cy="2598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9" name="2"/>
            <p:cNvSpPr/>
            <p:nvPr/>
          </p:nvSpPr>
          <p:spPr>
            <a:xfrm>
              <a:off x="0" y="791170"/>
              <a:ext cx="1016000" cy="1016001"/>
            </a:xfrm>
            <a:prstGeom prst="ellipse">
              <a:avLst/>
            </a:prstGeom>
            <a:solidFill>
              <a:srgbClr val="70BF4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584200">
                <a:defRPr b="1" sz="4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effectLst/>
                </a:defRPr>
              </a:pPr>
              <a:r>
                <a:t>2</a:t>
              </a:r>
            </a:p>
          </p:txBody>
        </p:sp>
      </p:grpSp>
      <p:grpSp>
        <p:nvGrpSpPr>
          <p:cNvPr id="963" name="Groupe"/>
          <p:cNvGrpSpPr/>
          <p:nvPr/>
        </p:nvGrpSpPr>
        <p:grpSpPr>
          <a:xfrm>
            <a:off x="19526832" y="7379975"/>
            <a:ext cx="2667001" cy="3934451"/>
            <a:chOff x="697772" y="0"/>
            <a:chExt cx="2667000" cy="3934449"/>
          </a:xfrm>
        </p:grpSpPr>
        <p:sp>
          <p:nvSpPr>
            <p:cNvPr id="961" name="3"/>
            <p:cNvSpPr/>
            <p:nvPr/>
          </p:nvSpPr>
          <p:spPr>
            <a:xfrm>
              <a:off x="1523272" y="0"/>
              <a:ext cx="1016001" cy="1016000"/>
            </a:xfrm>
            <a:prstGeom prst="ellipse">
              <a:avLst/>
            </a:prstGeom>
            <a:solidFill>
              <a:srgbClr val="F5D32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584200">
                <a:defRPr b="1" sz="4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>
                  <a:effectLst/>
                </a:defRPr>
              </a:pPr>
              <a:r>
                <a:t>3</a:t>
              </a:r>
            </a:p>
          </p:txBody>
        </p:sp>
        <p:sp>
          <p:nvSpPr>
            <p:cNvPr id="962" name="Rectangle aux angles arrondis"/>
            <p:cNvSpPr/>
            <p:nvPr/>
          </p:nvSpPr>
          <p:spPr>
            <a:xfrm>
              <a:off x="697772" y="1267449"/>
              <a:ext cx="2667001" cy="2667001"/>
            </a:xfrm>
            <a:prstGeom prst="roundRect">
              <a:avLst>
                <a:gd name="adj" fmla="val 25203"/>
              </a:avLst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  <p:pic>
        <p:nvPicPr>
          <p:cNvPr id="964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0" t="0" r="0" b="14516"/>
          <a:stretch>
            <a:fillRect/>
          </a:stretch>
        </p:blipFill>
        <p:spPr>
          <a:xfrm>
            <a:off x="22961857" y="12324146"/>
            <a:ext cx="635001" cy="673102"/>
          </a:xfrm>
          <a:prstGeom prst="rect">
            <a:avLst/>
          </a:prstGeom>
          <a:ln w="12700">
            <a:miter lim="400000"/>
          </a:ln>
        </p:spPr>
      </p:pic>
      <p:sp>
        <p:nvSpPr>
          <p:cNvPr id="965" name="arts"/>
          <p:cNvSpPr txBox="1"/>
          <p:nvPr/>
        </p:nvSpPr>
        <p:spPr>
          <a:xfrm>
            <a:off x="23067457" y="12990819"/>
            <a:ext cx="423800" cy="328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200"/>
            </a:lvl1pPr>
          </a:lstStyle>
          <a:p>
            <a:pPr/>
            <a:r>
              <a:t>arts</a:t>
            </a:r>
          </a:p>
        </p:txBody>
      </p:sp>
      <p:sp>
        <p:nvSpPr>
          <p:cNvPr id="966" name="http://bit.ly/Croquinotes"/>
          <p:cNvSpPr txBox="1"/>
          <p:nvPr/>
        </p:nvSpPr>
        <p:spPr>
          <a:xfrm>
            <a:off x="18476588" y="12378516"/>
            <a:ext cx="4087801" cy="56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/>
            </a:lvl1pPr>
          </a:lstStyle>
          <a:p>
            <a:pPr/>
            <a:r>
              <a:t>http://bit.ly/Croquinotes</a:t>
            </a:r>
          </a:p>
        </p:txBody>
      </p:sp>
      <p:grpSp>
        <p:nvGrpSpPr>
          <p:cNvPr id="972" name="Groupe"/>
          <p:cNvGrpSpPr/>
          <p:nvPr/>
        </p:nvGrpSpPr>
        <p:grpSpPr>
          <a:xfrm>
            <a:off x="1408728" y="2101883"/>
            <a:ext cx="4073661" cy="4816849"/>
            <a:chOff x="0" y="0"/>
            <a:chExt cx="4073659" cy="4816847"/>
          </a:xfrm>
        </p:grpSpPr>
        <p:grpSp>
          <p:nvGrpSpPr>
            <p:cNvPr id="969" name="Groupe"/>
            <p:cNvGrpSpPr/>
            <p:nvPr/>
          </p:nvGrpSpPr>
          <p:grpSpPr>
            <a:xfrm>
              <a:off x="0" y="0"/>
              <a:ext cx="4073660" cy="4816848"/>
              <a:chOff x="0" y="0"/>
              <a:chExt cx="4073659" cy="4816847"/>
            </a:xfrm>
          </p:grpSpPr>
          <p:pic>
            <p:nvPicPr>
              <p:cNvPr id="967" name="Image" descr="Imag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743187"/>
                <a:ext cx="4073660" cy="4073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68" name="1"/>
              <p:cNvSpPr/>
              <p:nvPr/>
            </p:nvSpPr>
            <p:spPr>
              <a:xfrm>
                <a:off x="290188" y="0"/>
                <a:ext cx="1016001" cy="1016000"/>
              </a:xfrm>
              <a:prstGeom prst="ellipse">
                <a:avLst/>
              </a:prstGeom>
              <a:solidFill>
                <a:srgbClr val="C8250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584200">
                  <a:defRPr b="1" sz="4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1</a:t>
                </a:r>
              </a:p>
            </p:txBody>
          </p:sp>
        </p:grpSp>
        <p:sp>
          <p:nvSpPr>
            <p:cNvPr id="970" name="Figure"/>
            <p:cNvSpPr/>
            <p:nvPr/>
          </p:nvSpPr>
          <p:spPr>
            <a:xfrm>
              <a:off x="458144" y="897714"/>
              <a:ext cx="2704516" cy="3725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53" y="0"/>
                  </a:moveTo>
                  <a:lnTo>
                    <a:pt x="21600" y="1595"/>
                  </a:lnTo>
                  <a:lnTo>
                    <a:pt x="19206" y="8010"/>
                  </a:lnTo>
                  <a:lnTo>
                    <a:pt x="19516" y="8280"/>
                  </a:lnTo>
                  <a:lnTo>
                    <a:pt x="16149" y="16430"/>
                  </a:lnTo>
                  <a:lnTo>
                    <a:pt x="15464" y="20325"/>
                  </a:lnTo>
                  <a:lnTo>
                    <a:pt x="4063" y="21600"/>
                  </a:lnTo>
                  <a:lnTo>
                    <a:pt x="0" y="2410"/>
                  </a:lnTo>
                  <a:lnTo>
                    <a:pt x="2115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971" name="Figure"/>
            <p:cNvSpPr/>
            <p:nvPr/>
          </p:nvSpPr>
          <p:spPr>
            <a:xfrm>
              <a:off x="2522283" y="2074991"/>
              <a:ext cx="1128662" cy="2283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93" y="0"/>
                  </a:moveTo>
                  <a:lnTo>
                    <a:pt x="21600" y="19987"/>
                  </a:lnTo>
                  <a:lnTo>
                    <a:pt x="0" y="21600"/>
                  </a:lnTo>
                  <a:lnTo>
                    <a:pt x="5209" y="16724"/>
                  </a:lnTo>
                  <a:lnTo>
                    <a:pt x="15093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0" grpId="2"/>
      <p:bldP build="whole" bldLvl="1" animBg="1" rev="0" advAuto="0" spid="972" grpId="1"/>
      <p:bldP build="whole" bldLvl="1" animBg="1" rev="0" advAuto="0" spid="963" grpId="3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La technologie pour aller plus loin"/>
          <p:cNvSpPr txBox="1"/>
          <p:nvPr/>
        </p:nvSpPr>
        <p:spPr>
          <a:xfrm>
            <a:off x="5576252" y="6290719"/>
            <a:ext cx="13231496" cy="1134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600"/>
            </a:lvl1pPr>
          </a:lstStyle>
          <a:p>
            <a:pPr/>
            <a:r>
              <a:t>La technologie pour aller plus loin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Bruner s’intéresse aux différents processus du développement de la connaissance.…"/>
          <p:cNvSpPr txBox="1"/>
          <p:nvPr/>
        </p:nvSpPr>
        <p:spPr>
          <a:xfrm>
            <a:off x="2043575" y="2325740"/>
            <a:ext cx="20296850" cy="9064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/>
            <a:r>
              <a:t>Bruner s’intéresse aux différents processus du développement de la connaissance.</a:t>
            </a:r>
          </a:p>
          <a:p>
            <a:pPr/>
          </a:p>
          <a:p>
            <a:pPr/>
            <a:r>
              <a:t>Après la 2e guerre mondiale, il s’est intéressé aux questions d'opinions et de propagande.</a:t>
            </a:r>
          </a:p>
          <a:p>
            <a:pPr/>
            <a:r>
              <a:t> </a:t>
            </a:r>
          </a:p>
          <a:p>
            <a:pPr/>
            <a:r>
              <a:t>Il revisite ensuite, expérimentalement, l'approche perceptive,</a:t>
            </a:r>
            <a:br/>
            <a:r>
              <a:t>dite des seuils sensoriels.</a:t>
            </a:r>
          </a:p>
          <a:p>
            <a:pPr/>
          </a:p>
          <a:p>
            <a:pPr/>
            <a:r>
              <a:t>Il croit que c’est avec la médiation sociale qu’il est possible de développer la pensée et les opinions.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Un exemple - Activité de réalité augmentée"/>
          <p:cNvSpPr txBox="1"/>
          <p:nvPr/>
        </p:nvSpPr>
        <p:spPr>
          <a:xfrm>
            <a:off x="10447376" y="577223"/>
            <a:ext cx="13283007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Un exemple - Activité de réalité augmentée</a:t>
            </a:r>
          </a:p>
        </p:txBody>
      </p:sp>
      <p:pic>
        <p:nvPicPr>
          <p:cNvPr id="9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4295" y="1820754"/>
            <a:ext cx="13915410" cy="10453952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980" name="http://bit.ly/RECITartsRealiteAugmentee"/>
          <p:cNvSpPr txBox="1"/>
          <p:nvPr/>
        </p:nvSpPr>
        <p:spPr>
          <a:xfrm>
            <a:off x="15828112" y="12378516"/>
            <a:ext cx="6720308" cy="56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/>
            </a:lvl1pPr>
          </a:lstStyle>
          <a:p>
            <a:pPr/>
            <a:r>
              <a:t>http://bit.ly/RECITartsRealiteAugmentee</a:t>
            </a:r>
          </a:p>
        </p:txBody>
      </p:sp>
      <p:pic>
        <p:nvPicPr>
          <p:cNvPr id="98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14516"/>
          <a:stretch>
            <a:fillRect/>
          </a:stretch>
        </p:blipFill>
        <p:spPr>
          <a:xfrm>
            <a:off x="22961857" y="12324146"/>
            <a:ext cx="635001" cy="673102"/>
          </a:xfrm>
          <a:prstGeom prst="rect">
            <a:avLst/>
          </a:prstGeom>
          <a:ln w="12700">
            <a:miter lim="400000"/>
          </a:ln>
        </p:spPr>
      </p:pic>
      <p:sp>
        <p:nvSpPr>
          <p:cNvPr id="982" name="arts"/>
          <p:cNvSpPr txBox="1"/>
          <p:nvPr/>
        </p:nvSpPr>
        <p:spPr>
          <a:xfrm>
            <a:off x="23067457" y="12990819"/>
            <a:ext cx="423800" cy="328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200"/>
            </a:lvl1pPr>
          </a:lstStyle>
          <a:p>
            <a:pPr/>
            <a:r>
              <a:t>arts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Éducation aux médias Favoriser le développement de l’esprit critique"/>
          <p:cNvSpPr txBox="1"/>
          <p:nvPr/>
        </p:nvSpPr>
        <p:spPr>
          <a:xfrm>
            <a:off x="6402298" y="6267248"/>
            <a:ext cx="11579404" cy="1791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6600"/>
            </a:pPr>
            <a:r>
              <a:t>Éducation aux médias</a:t>
            </a:r>
            <a:br/>
            <a:r>
              <a:rPr sz="4200"/>
              <a:t>Favoriser le développement de l’esprit critique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La technologie à l’ère des Fake News"/>
          <p:cNvSpPr txBox="1"/>
          <p:nvPr/>
        </p:nvSpPr>
        <p:spPr>
          <a:xfrm>
            <a:off x="4892281" y="6290719"/>
            <a:ext cx="14599438" cy="1134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600"/>
            </a:lvl1pPr>
          </a:lstStyle>
          <a:p>
            <a:pPr/>
            <a:r>
              <a:t>La technologie à l’ère des Fake News</a:t>
            </a:r>
          </a:p>
        </p:txBody>
      </p:sp>
      <p:sp>
        <p:nvSpPr>
          <p:cNvPr id="987" name="L’éducation aux médias, une nécessité !"/>
          <p:cNvSpPr txBox="1"/>
          <p:nvPr/>
        </p:nvSpPr>
        <p:spPr>
          <a:xfrm>
            <a:off x="4380979" y="6290719"/>
            <a:ext cx="15622042" cy="1134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600"/>
            </a:lvl1pPr>
          </a:lstStyle>
          <a:p>
            <a:pPr/>
            <a:r>
              <a:t>L’éducation aux médias, une nécessité !</a:t>
            </a:r>
          </a:p>
        </p:txBody>
      </p:sp>
      <p:sp>
        <p:nvSpPr>
          <p:cNvPr id="988" name="Développer l’esprit crique des élèves"/>
          <p:cNvSpPr txBox="1"/>
          <p:nvPr/>
        </p:nvSpPr>
        <p:spPr>
          <a:xfrm>
            <a:off x="4954727" y="6290719"/>
            <a:ext cx="14474546" cy="1134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600"/>
            </a:lvl1pPr>
          </a:lstStyle>
          <a:p>
            <a:pPr/>
            <a:r>
              <a:t>Développer l’esprit crique des élèves</a:t>
            </a:r>
          </a:p>
        </p:txBody>
      </p:sp>
      <p:sp>
        <p:nvSpPr>
          <p:cNvPr id="989" name="La technologie pour faire réfléchir - Éducation aux médias"/>
          <p:cNvSpPr txBox="1"/>
          <p:nvPr/>
        </p:nvSpPr>
        <p:spPr>
          <a:xfrm>
            <a:off x="6002866" y="577223"/>
            <a:ext cx="1778693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faire réfléchir - Éducation aux médias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" dur="1000" fill="hold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8" grpId="4"/>
      <p:bldP build="whole" bldLvl="1" animBg="1" rev="0" advAuto="0" spid="987" grpId="2"/>
      <p:bldP build="whole" bldLvl="1" animBg="1" rev="0" advAuto="0" spid="987" grpId="3"/>
      <p:bldP build="whole" bldLvl="1" animBg="1" rev="0" advAuto="0" spid="986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2916" y="1418820"/>
            <a:ext cx="18850217" cy="122418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9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7274" t="35030" r="67681" b="60949"/>
          <a:stretch>
            <a:fillRect/>
          </a:stretch>
        </p:blipFill>
        <p:spPr>
          <a:xfrm>
            <a:off x="6673008" y="4894567"/>
            <a:ext cx="1224978" cy="548777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Fake"/>
          <p:cNvSpPr txBox="1"/>
          <p:nvPr/>
        </p:nvSpPr>
        <p:spPr>
          <a:xfrm>
            <a:off x="6687186" y="4900447"/>
            <a:ext cx="1095199" cy="6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pPr/>
            <a:r>
              <a:t>Fake</a:t>
            </a:r>
          </a:p>
        </p:txBody>
      </p:sp>
      <p:sp>
        <p:nvSpPr>
          <p:cNvPr id="994" name="La technologie pour faire réfléchir - Éducation aux médias"/>
          <p:cNvSpPr txBox="1"/>
          <p:nvPr/>
        </p:nvSpPr>
        <p:spPr>
          <a:xfrm>
            <a:off x="6002866" y="577223"/>
            <a:ext cx="1778693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faire réfléchir - Éducation aux médias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6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9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01193 0.133065" origin="layout" pathEditMode="relative">
                                      <p:cBhvr>
                                        <p:cTn id="9" dur="1000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Class="exit" nodeType="afterEffect" presetID="9" grpId="3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" dur="1500" fill="hold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3" grpId="3"/>
      <p:bldP build="whole" bldLvl="1" animBg="1" rev="0" advAuto="0" spid="993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Il faut insister sur toute l’importance des mots clés et surtout  des mots-clics ( hashtag )…"/>
          <p:cNvSpPr txBox="1"/>
          <p:nvPr/>
        </p:nvSpPr>
        <p:spPr>
          <a:xfrm>
            <a:off x="2577046" y="5170540"/>
            <a:ext cx="19229909" cy="3374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Il faut insister sur toute l’importance des mots clés</a:t>
            </a:r>
            <a:br/>
            <a:r>
              <a:t>et surtout  des mots-clics ( hashtag )</a:t>
            </a:r>
          </a:p>
          <a:p>
            <a:pPr/>
            <a:r>
              <a:t>en ces temps de grande confusion</a:t>
            </a:r>
          </a:p>
          <a:p>
            <a:pPr/>
            <a:r>
              <a:t>pour distinguer le vrai du faux lorsque l’on consulte les médias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Image" descr="Image"/>
          <p:cNvPicPr>
            <a:picLocks noChangeAspect="1"/>
          </p:cNvPicPr>
          <p:nvPr/>
        </p:nvPicPr>
        <p:blipFill>
          <a:blip r:embed="rId2">
            <a:alphaModFix amt="36646"/>
            <a:extLst/>
          </a:blip>
          <a:stretch>
            <a:fillRect/>
          </a:stretch>
        </p:blipFill>
        <p:spPr>
          <a:xfrm>
            <a:off x="3402916" y="1418820"/>
            <a:ext cx="18850217" cy="122418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01" name="Texte"/>
          <p:cNvSpPr txBox="1"/>
          <p:nvPr/>
        </p:nvSpPr>
        <p:spPr>
          <a:xfrm>
            <a:off x="6457297" y="7062923"/>
            <a:ext cx="1657631" cy="8617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ctr">
            <a:spAutoFit/>
          </a:bodyPr>
          <a:lstStyle/>
          <a:p>
            <a:pPr>
              <a:defRPr sz="4800"/>
            </a:pPr>
          </a:p>
        </p:txBody>
      </p:sp>
      <p:sp>
        <p:nvSpPr>
          <p:cNvPr id="1002" name="Rectangle"/>
          <p:cNvSpPr/>
          <p:nvPr/>
        </p:nvSpPr>
        <p:spPr>
          <a:xfrm>
            <a:off x="0" y="6824179"/>
            <a:ext cx="24384001" cy="1841435"/>
          </a:xfrm>
          <a:prstGeom prst="rect">
            <a:avLst/>
          </a:prstGeom>
          <a:solidFill>
            <a:srgbClr val="000000">
              <a:alpha val="7001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003" name="Apprendre à : Faire une revue de presse • Identifier les sources fiables"/>
          <p:cNvSpPr txBox="1"/>
          <p:nvPr/>
        </p:nvSpPr>
        <p:spPr>
          <a:xfrm>
            <a:off x="2444281" y="7326331"/>
            <a:ext cx="19067298" cy="83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600"/>
            </a:lvl1pPr>
          </a:lstStyle>
          <a:p>
            <a:pPr/>
            <a:r>
              <a:t>Apprendre à : Faire une revue de presse • Identifier les sources fiables</a:t>
            </a:r>
          </a:p>
        </p:txBody>
      </p:sp>
      <p:sp>
        <p:nvSpPr>
          <p:cNvPr id="1004" name="Faire la différence entre faits objectifs et point de vue  • Développer un esprit critique"/>
          <p:cNvSpPr txBox="1"/>
          <p:nvPr/>
        </p:nvSpPr>
        <p:spPr>
          <a:xfrm>
            <a:off x="443104" y="7326331"/>
            <a:ext cx="23069653" cy="83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600"/>
            </a:lvl1pPr>
          </a:lstStyle>
          <a:p>
            <a:pPr/>
            <a:r>
              <a:t>Faire la différence entre faits objectifs et point de vue  • Développer un esprit critique</a:t>
            </a:r>
          </a:p>
        </p:txBody>
      </p:sp>
      <p:sp>
        <p:nvSpPr>
          <p:cNvPr id="1005" name="Détecter les Fake News  • Déconstruire les légendes urbaines • Repérer les canulars"/>
          <p:cNvSpPr txBox="1"/>
          <p:nvPr/>
        </p:nvSpPr>
        <p:spPr>
          <a:xfrm>
            <a:off x="496850" y="7326331"/>
            <a:ext cx="22962160" cy="83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600"/>
            </a:lvl1pPr>
          </a:lstStyle>
          <a:p>
            <a:pPr/>
            <a:r>
              <a:t>Détecter les Fake News  • Déconstruire les légendes urbaines • Repérer les canulars</a:t>
            </a:r>
          </a:p>
        </p:txBody>
      </p:sp>
      <p:pic>
        <p:nvPicPr>
          <p:cNvPr id="100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7274" t="35030" r="67681" b="60949"/>
          <a:stretch>
            <a:fillRect/>
          </a:stretch>
        </p:blipFill>
        <p:spPr>
          <a:xfrm>
            <a:off x="6673008" y="4894567"/>
            <a:ext cx="1224978" cy="548777"/>
          </a:xfrm>
          <a:prstGeom prst="rect">
            <a:avLst/>
          </a:prstGeom>
          <a:ln w="12700">
            <a:miter lim="400000"/>
          </a:ln>
        </p:spPr>
      </p:pic>
      <p:sp>
        <p:nvSpPr>
          <p:cNvPr id="1007" name="Fake"/>
          <p:cNvSpPr txBox="1"/>
          <p:nvPr/>
        </p:nvSpPr>
        <p:spPr>
          <a:xfrm>
            <a:off x="6687186" y="4900447"/>
            <a:ext cx="1095199" cy="6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pPr/>
            <a:r>
              <a:t>Fake</a:t>
            </a:r>
          </a:p>
        </p:txBody>
      </p:sp>
      <p:sp>
        <p:nvSpPr>
          <p:cNvPr id="1008" name="La technologie pour faire réfléchir - Éducation aux médias"/>
          <p:cNvSpPr txBox="1"/>
          <p:nvPr/>
        </p:nvSpPr>
        <p:spPr>
          <a:xfrm>
            <a:off x="6002866" y="577223"/>
            <a:ext cx="1778693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faire réfléchir - Éducation aux médias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exit" nodeType="afterEffect" presetSubtype="8" presetID="2" grpId="2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2" presetID="2" grpId="4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xit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Class="entr" nodeType="afterEffect" presetSubtype="2" presetID="2" grpId="6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xit" nodeType="click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Class="entr" nodeType="afterEffect" presetSubtype="2" presetID="2" grpId="8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Class="exit" nodeType="afterEffect" presetSubtype="8" presetID="2" grpId="9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Class="exit" nodeType="after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53" dur="1000" fill="hold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3" grpId="4"/>
      <p:bldP build="whole" bldLvl="1" animBg="1" rev="0" advAuto="0" spid="1004" grpId="6"/>
      <p:bldP build="whole" bldLvl="1" animBg="1" rev="0" advAuto="0" spid="1001" grpId="1"/>
      <p:bldP build="whole" bldLvl="1" animBg="1" rev="0" advAuto="0" spid="1001" grpId="2"/>
      <p:bldP build="whole" bldLvl="1" animBg="1" rev="0" advAuto="0" spid="1003" grpId="5"/>
      <p:bldP build="whole" bldLvl="1" animBg="1" rev="0" advAuto="0" spid="1004" grpId="7"/>
      <p:bldP build="whole" bldLvl="1" animBg="1" rev="0" advAuto="0" spid="1005" grpId="9"/>
      <p:bldP build="whole" bldLvl="1" animBg="1" rev="0" advAuto="0" spid="1002" grpId="10"/>
      <p:bldP build="whole" bldLvl="1" animBg="1" rev="0" advAuto="0" spid="1002" grpId="3"/>
      <p:bldP build="whole" bldLvl="1" animBg="1" rev="0" advAuto="0" spid="1005" grpId="8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Développer un esprit critique pour…"/>
          <p:cNvSpPr txBox="1"/>
          <p:nvPr/>
        </p:nvSpPr>
        <p:spPr>
          <a:xfrm>
            <a:off x="1592719" y="5618575"/>
            <a:ext cx="21198562" cy="500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Développer un esprit critique pour</a:t>
            </a:r>
          </a:p>
          <a:p>
            <a:pPr/>
            <a:r>
              <a:t>savoir comment faire la différence</a:t>
            </a:r>
          </a:p>
          <a:p>
            <a:pPr/>
          </a:p>
          <a:p>
            <a:pPr/>
            <a:r>
              <a:t>entre une nouvelle documentée et de la propagande</a:t>
            </a:r>
          </a:p>
          <a:p>
            <a:pPr/>
          </a:p>
          <a:p>
            <a:pPr/>
            <a:r>
              <a:t>entre un polémiste, un chroniqueur, un éditorialiste et un journaliste.  </a:t>
            </a:r>
          </a:p>
        </p:txBody>
      </p:sp>
      <p:sp>
        <p:nvSpPr>
          <p:cNvPr id="1011" name="Développer des compétences pour…"/>
          <p:cNvSpPr txBox="1"/>
          <p:nvPr/>
        </p:nvSpPr>
        <p:spPr>
          <a:xfrm>
            <a:off x="5213362" y="5618575"/>
            <a:ext cx="13957276" cy="5000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Développer des compétences pour</a:t>
            </a:r>
          </a:p>
          <a:p>
            <a:pPr/>
            <a:r>
              <a:t>savoir :</a:t>
            </a:r>
          </a:p>
          <a:p>
            <a:pPr/>
          </a:p>
          <a:p>
            <a:pPr/>
            <a:r>
              <a:t>quels outils utiliser</a:t>
            </a:r>
          </a:p>
          <a:p>
            <a:pPr/>
          </a:p>
          <a:p>
            <a:pPr/>
            <a:r>
              <a:t>comment utiliser ces outils de façon efficace.</a:t>
            </a:r>
          </a:p>
        </p:txBody>
      </p:sp>
      <p:sp>
        <p:nvSpPr>
          <p:cNvPr id="1012" name="La technologie pour faire réfléchir - Éducation aux médias"/>
          <p:cNvSpPr txBox="1"/>
          <p:nvPr/>
        </p:nvSpPr>
        <p:spPr>
          <a:xfrm>
            <a:off x="6002866" y="577223"/>
            <a:ext cx="1778693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faire réfléchir - Éducation aux médias</a:t>
            </a:r>
          </a:p>
        </p:txBody>
      </p:sp>
      <p:pic>
        <p:nvPicPr>
          <p:cNvPr id="101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86"/>
          <a:stretch>
            <a:fillRect/>
          </a:stretch>
        </p:blipFill>
        <p:spPr>
          <a:xfrm>
            <a:off x="760566" y="2457537"/>
            <a:ext cx="7601982" cy="5595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0" grpId="1"/>
      <p:bldP build="whole" bldLvl="1" animBg="1" rev="0" advAuto="0" spid="1011" grpId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Un pré-requis pour…"/>
          <p:cNvSpPr txBox="1"/>
          <p:nvPr/>
        </p:nvSpPr>
        <p:spPr>
          <a:xfrm>
            <a:off x="7570844" y="5331316"/>
            <a:ext cx="9242312" cy="3053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6300"/>
            </a:pPr>
            <a:r>
              <a:t>Un pré-requis pour</a:t>
            </a:r>
          </a:p>
          <a:p>
            <a:pPr>
              <a:defRPr sz="6300"/>
            </a:pPr>
            <a:r>
              <a:t>une présence de qualité</a:t>
            </a:r>
          </a:p>
          <a:p>
            <a:pPr>
              <a:defRPr sz="6300"/>
            </a:pPr>
            <a:r>
              <a:t>sur les médias sociaux</a:t>
            </a:r>
          </a:p>
        </p:txBody>
      </p:sp>
      <p:sp>
        <p:nvSpPr>
          <p:cNvPr id="1018" name="La technologie pour faire réfléchir - Éducation aux médias"/>
          <p:cNvSpPr txBox="1"/>
          <p:nvPr/>
        </p:nvSpPr>
        <p:spPr>
          <a:xfrm>
            <a:off x="6002866" y="577223"/>
            <a:ext cx="1778693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faire réfléchir - Éducation aux médias</a:t>
            </a:r>
          </a:p>
        </p:txBody>
      </p:sp>
      <p:pic>
        <p:nvPicPr>
          <p:cNvPr id="101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1886"/>
          <a:stretch>
            <a:fillRect/>
          </a:stretch>
        </p:blipFill>
        <p:spPr>
          <a:xfrm>
            <a:off x="760566" y="2457537"/>
            <a:ext cx="7601982" cy="5595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La technologie pour faire réfléchir - Éducation aux médias"/>
          <p:cNvSpPr txBox="1"/>
          <p:nvPr/>
        </p:nvSpPr>
        <p:spPr>
          <a:xfrm>
            <a:off x="6002866" y="577223"/>
            <a:ext cx="1778693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faire réfléchir - Éducation aux médias</a:t>
            </a:r>
          </a:p>
        </p:txBody>
      </p:sp>
      <p:pic>
        <p:nvPicPr>
          <p:cNvPr id="10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9370" y="906541"/>
            <a:ext cx="14392157" cy="10694897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023" name="J’te dis, le gouvernement de Taschereau est plein d’INCOMPÉTENTS !"/>
          <p:cNvSpPr/>
          <p:nvPr/>
        </p:nvSpPr>
        <p:spPr>
          <a:xfrm>
            <a:off x="15673948" y="6730834"/>
            <a:ext cx="3438977" cy="1987442"/>
          </a:xfrm>
          <a:prstGeom prst="wedgeEllipseCallout">
            <a:avLst>
              <a:gd name="adj1" fmla="val -49445"/>
              <a:gd name="adj2" fmla="val 65359"/>
            </a:avLst>
          </a:prstGeom>
          <a:solidFill>
            <a:srgbClr val="F6F7F9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20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J’te dis, le gouvernement de Taschereau est plein d’INCOMPÉTENTS !</a:t>
            </a:r>
          </a:p>
        </p:txBody>
      </p:sp>
      <p:sp>
        <p:nvSpPr>
          <p:cNvPr id="1024" name="Regarde-la faire sa fraîche avec son étole de pattes de renard !"/>
          <p:cNvSpPr/>
          <p:nvPr/>
        </p:nvSpPr>
        <p:spPr>
          <a:xfrm>
            <a:off x="7422413" y="6562907"/>
            <a:ext cx="2887038" cy="2237701"/>
          </a:xfrm>
          <a:prstGeom prst="wedgeEllipseCallout">
            <a:avLst>
              <a:gd name="adj1" fmla="val 62822"/>
              <a:gd name="adj2" fmla="val 77060"/>
            </a:avLst>
          </a:prstGeom>
          <a:solidFill>
            <a:srgbClr val="F6F7F9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20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Regarde-la faire sa fraîche avec son étole de pattes de renard !</a:t>
            </a:r>
          </a:p>
        </p:txBody>
      </p:sp>
      <p:sp>
        <p:nvSpPr>
          <p:cNvPr id="1025" name="Cette femme est incapable d’avoir de l’autorité sur ses petits monstres !"/>
          <p:cNvSpPr/>
          <p:nvPr/>
        </p:nvSpPr>
        <p:spPr>
          <a:xfrm>
            <a:off x="6462330" y="5267826"/>
            <a:ext cx="2574926" cy="2468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26" y="0"/>
                </a:moveTo>
                <a:cubicBezTo>
                  <a:pt x="279" y="0"/>
                  <a:pt x="0" y="291"/>
                  <a:pt x="0" y="653"/>
                </a:cubicBezTo>
                <a:lnTo>
                  <a:pt x="0" y="14439"/>
                </a:lnTo>
                <a:cubicBezTo>
                  <a:pt x="0" y="14801"/>
                  <a:pt x="279" y="15096"/>
                  <a:pt x="626" y="15096"/>
                </a:cubicBezTo>
                <a:lnTo>
                  <a:pt x="1412" y="15096"/>
                </a:lnTo>
                <a:lnTo>
                  <a:pt x="2257" y="21600"/>
                </a:lnTo>
                <a:lnTo>
                  <a:pt x="3103" y="15096"/>
                </a:lnTo>
                <a:lnTo>
                  <a:pt x="20971" y="15096"/>
                </a:lnTo>
                <a:cubicBezTo>
                  <a:pt x="21317" y="15096"/>
                  <a:pt x="21600" y="14801"/>
                  <a:pt x="21600" y="14439"/>
                </a:cubicBezTo>
                <a:lnTo>
                  <a:pt x="21600" y="653"/>
                </a:lnTo>
                <a:cubicBezTo>
                  <a:pt x="21600" y="291"/>
                  <a:pt x="21317" y="0"/>
                  <a:pt x="20971" y="0"/>
                </a:cubicBezTo>
                <a:lnTo>
                  <a:pt x="626" y="0"/>
                </a:lnTo>
                <a:close/>
              </a:path>
            </a:pathLst>
          </a:custGeom>
          <a:solidFill>
            <a:srgbClr val="F6F7F9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20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lvl1pPr>
          </a:lstStyle>
          <a:p>
            <a:pPr/>
            <a:r>
              <a:t>Cette femme est incapable d’avoir de l’autorité sur ses petits monstres !</a:t>
            </a:r>
          </a:p>
        </p:txBody>
      </p:sp>
      <p:sp>
        <p:nvSpPr>
          <p:cNvPr id="1026" name="❤️"/>
          <p:cNvSpPr/>
          <p:nvPr/>
        </p:nvSpPr>
        <p:spPr>
          <a:xfrm>
            <a:off x="9191292" y="9319988"/>
            <a:ext cx="1651001" cy="812801"/>
          </a:xfrm>
          <a:prstGeom prst="wedgeEllipseCallout">
            <a:avLst>
              <a:gd name="adj1" fmla="val -49385"/>
              <a:gd name="adj2" fmla="val 70000"/>
            </a:avLst>
          </a:prstGeom>
          <a:solidFill>
            <a:srgbClr val="F6F7F9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>
                <a:latin typeface="Apple Color Emoji"/>
                <a:ea typeface="Apple Color Emoji"/>
                <a:cs typeface="Apple Color Emoji"/>
                <a:sym typeface="Apple Color Emoji"/>
              </a:rPr>
              <a:t>❤️</a:t>
            </a:r>
          </a:p>
        </p:txBody>
      </p:sp>
      <p:sp>
        <p:nvSpPr>
          <p:cNvPr id="1027" name="😍"/>
          <p:cNvSpPr/>
          <p:nvPr/>
        </p:nvSpPr>
        <p:spPr>
          <a:xfrm>
            <a:off x="6518271" y="9568351"/>
            <a:ext cx="1651001" cy="812801"/>
          </a:xfrm>
          <a:prstGeom prst="wedgeEllipseCallout">
            <a:avLst>
              <a:gd name="adj1" fmla="val 18584"/>
              <a:gd name="adj2" fmla="val 77545"/>
            </a:avLst>
          </a:prstGeom>
          <a:solidFill>
            <a:srgbClr val="F6F7F9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600">
                <a:solidFill>
                  <a:srgbClr val="000000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>
              <a:defRPr>
                <a:effectLst/>
              </a:defRPr>
            </a:pPr>
            <a:r>
              <a:t>😍</a:t>
            </a:r>
          </a:p>
        </p:txBody>
      </p:sp>
      <p:sp>
        <p:nvSpPr>
          <p:cNvPr id="1028" name="Regardez ma nouvelle voiture.…"/>
          <p:cNvSpPr/>
          <p:nvPr/>
        </p:nvSpPr>
        <p:spPr>
          <a:xfrm>
            <a:off x="14922241" y="10093071"/>
            <a:ext cx="2676129" cy="2419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550" y="0"/>
                </a:moveTo>
                <a:lnTo>
                  <a:pt x="1739" y="6197"/>
                </a:lnTo>
                <a:lnTo>
                  <a:pt x="602" y="6197"/>
                </a:lnTo>
                <a:cubicBezTo>
                  <a:pt x="269" y="6197"/>
                  <a:pt x="0" y="6495"/>
                  <a:pt x="0" y="6863"/>
                </a:cubicBezTo>
                <a:lnTo>
                  <a:pt x="0" y="20930"/>
                </a:lnTo>
                <a:cubicBezTo>
                  <a:pt x="0" y="21299"/>
                  <a:pt x="269" y="21600"/>
                  <a:pt x="602" y="21600"/>
                </a:cubicBezTo>
                <a:lnTo>
                  <a:pt x="20995" y="21600"/>
                </a:lnTo>
                <a:cubicBezTo>
                  <a:pt x="21328" y="21600"/>
                  <a:pt x="21600" y="21299"/>
                  <a:pt x="21600" y="20930"/>
                </a:cubicBezTo>
                <a:lnTo>
                  <a:pt x="21600" y="6863"/>
                </a:lnTo>
                <a:cubicBezTo>
                  <a:pt x="21600" y="6495"/>
                  <a:pt x="21328" y="6197"/>
                  <a:pt x="20995" y="6197"/>
                </a:cubicBezTo>
                <a:lnTo>
                  <a:pt x="3360" y="6197"/>
                </a:lnTo>
                <a:lnTo>
                  <a:pt x="2550" y="0"/>
                </a:lnTo>
                <a:close/>
              </a:path>
            </a:pathLst>
          </a:custGeom>
          <a:solidFill>
            <a:srgbClr val="F6F7F9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23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Regardez ma nouvelle voiture.</a:t>
            </a:r>
          </a:p>
          <a:p>
            <a:pPr>
              <a:defRPr sz="44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😎</a:t>
            </a:r>
          </a:p>
        </p:txBody>
      </p:sp>
      <p:sp>
        <p:nvSpPr>
          <p:cNvPr id="1029" name="Je fais…"/>
          <p:cNvSpPr/>
          <p:nvPr/>
        </p:nvSpPr>
        <p:spPr>
          <a:xfrm>
            <a:off x="11889295" y="6504423"/>
            <a:ext cx="2574926" cy="2468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26" y="0"/>
                </a:moveTo>
                <a:cubicBezTo>
                  <a:pt x="279" y="0"/>
                  <a:pt x="0" y="291"/>
                  <a:pt x="0" y="653"/>
                </a:cubicBezTo>
                <a:lnTo>
                  <a:pt x="0" y="14439"/>
                </a:lnTo>
                <a:cubicBezTo>
                  <a:pt x="0" y="14801"/>
                  <a:pt x="279" y="15096"/>
                  <a:pt x="626" y="15096"/>
                </a:cubicBezTo>
                <a:lnTo>
                  <a:pt x="1412" y="15096"/>
                </a:lnTo>
                <a:lnTo>
                  <a:pt x="2257" y="21600"/>
                </a:lnTo>
                <a:lnTo>
                  <a:pt x="3103" y="15096"/>
                </a:lnTo>
                <a:lnTo>
                  <a:pt x="20971" y="15096"/>
                </a:lnTo>
                <a:cubicBezTo>
                  <a:pt x="21317" y="15096"/>
                  <a:pt x="21600" y="14801"/>
                  <a:pt x="21600" y="14439"/>
                </a:cubicBezTo>
                <a:lnTo>
                  <a:pt x="21600" y="653"/>
                </a:lnTo>
                <a:cubicBezTo>
                  <a:pt x="21600" y="291"/>
                  <a:pt x="21317" y="0"/>
                  <a:pt x="20971" y="0"/>
                </a:cubicBezTo>
                <a:lnTo>
                  <a:pt x="626" y="0"/>
                </a:lnTo>
                <a:close/>
              </a:path>
            </a:pathLst>
          </a:custGeom>
          <a:solidFill>
            <a:srgbClr val="F6F7F9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20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Je fais</a:t>
            </a:r>
          </a:p>
          <a:p>
            <a:pPr>
              <a:defRPr sz="20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  <a:r>
              <a:t>ma recette de poulet pour souper.</a:t>
            </a:r>
          </a:p>
          <a:p>
            <a:pPr>
              <a:defRPr sz="3700">
                <a:solidFill>
                  <a:srgbClr val="000000"/>
                </a:solidFill>
                <a:effectLst/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7" grpId="4"/>
      <p:bldP build="whole" bldLvl="1" animBg="1" rev="0" advAuto="0" spid="1025" grpId="1"/>
      <p:bldP build="whole" bldLvl="1" animBg="1" rev="0" advAuto="0" spid="1024" grpId="6"/>
      <p:bldP build="whole" bldLvl="1" animBg="1" rev="0" advAuto="0" spid="1023" grpId="5"/>
      <p:bldP build="whole" bldLvl="1" animBg="1" rev="0" advAuto="0" spid="1029" grpId="2"/>
      <p:bldP build="whole" bldLvl="1" animBg="1" rev="0" advAuto="0" spid="1026" grpId="3"/>
      <p:bldP build="whole" bldLvl="1" animBg="1" rev="0" advAuto="0" spid="1028" grpId="7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Il faut arrêter de croire que les abus sont récents…"/>
          <p:cNvSpPr txBox="1"/>
          <p:nvPr/>
        </p:nvSpPr>
        <p:spPr>
          <a:xfrm>
            <a:off x="3880675" y="4764140"/>
            <a:ext cx="16622650" cy="4187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Il faut arrêter de croire que les abus sont récents </a:t>
            </a:r>
          </a:p>
          <a:p>
            <a:pPr/>
            <a:r>
              <a:t>et strictement liés aux médias sociaux.</a:t>
            </a:r>
          </a:p>
          <a:p>
            <a:pPr/>
          </a:p>
          <a:p>
            <a:pPr/>
            <a:r>
              <a:t>Les comportements asociaux étaient là bien bien bien</a:t>
            </a:r>
            <a:br/>
            <a:r>
              <a:t>avant l’arrivée du numérique.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La technologie en salle de classe - Vraiment ?"/>
          <p:cNvSpPr txBox="1"/>
          <p:nvPr/>
        </p:nvSpPr>
        <p:spPr>
          <a:xfrm>
            <a:off x="9708472" y="577223"/>
            <a:ext cx="1410454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La technologie en salle de classe - Vraiment ?</a:t>
            </a:r>
          </a:p>
        </p:txBody>
      </p:sp>
      <p:sp>
        <p:nvSpPr>
          <p:cNvPr id="148" name="«Il faut doter la jeunesse d'un esprit critique»…"/>
          <p:cNvSpPr txBox="1"/>
          <p:nvPr/>
        </p:nvSpPr>
        <p:spPr>
          <a:xfrm>
            <a:off x="2679109" y="11795866"/>
            <a:ext cx="21100078" cy="1539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sz="5400"/>
            </a:pPr>
            <a:r>
              <a:t>«Il faut doter la jeunesse d'un esprit critique»</a:t>
            </a:r>
          </a:p>
          <a:p>
            <a:pPr algn="r">
              <a:defRPr sz="3600"/>
            </a:pPr>
            <a:r>
              <a:t>Alain Badiou, philosophe, féru de mathématiques et de poésie</a:t>
            </a:r>
          </a:p>
        </p:txBody>
      </p:sp>
      <p:pic>
        <p:nvPicPr>
          <p:cNvPr id="14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51" y="0"/>
            <a:ext cx="917629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421" r="0" b="0"/>
          <a:stretch>
            <a:fillRect/>
          </a:stretch>
        </p:blipFill>
        <p:spPr>
          <a:xfrm>
            <a:off x="6165850" y="2304911"/>
            <a:ext cx="12052300" cy="923938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034" name="La technologie pour faire réfléchir - Éducation aux médias"/>
          <p:cNvSpPr txBox="1"/>
          <p:nvPr/>
        </p:nvSpPr>
        <p:spPr>
          <a:xfrm>
            <a:off x="6002866" y="577223"/>
            <a:ext cx="1778693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faire réfléchir - Éducation aux médias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La technologie pour faire réfléchir - Éducation aux médias"/>
          <p:cNvSpPr txBox="1"/>
          <p:nvPr/>
        </p:nvSpPr>
        <p:spPr>
          <a:xfrm>
            <a:off x="6002866" y="577223"/>
            <a:ext cx="1778693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faire réfléchir - Éducation aux médias</a:t>
            </a:r>
          </a:p>
        </p:txBody>
      </p:sp>
      <p:pic>
        <p:nvPicPr>
          <p:cNvPr id="10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06120" y="0"/>
            <a:ext cx="9276758" cy="13716000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038" name="Ligne" descr="Lig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19610" y="289178"/>
            <a:ext cx="3013373" cy="203201"/>
          </a:xfrm>
          <a:prstGeom prst="rect">
            <a:avLst/>
          </a:prstGeom>
        </p:spPr>
      </p:pic>
      <p:pic>
        <p:nvPicPr>
          <p:cNvPr id="1040" name="Ligne" descr="Lig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19610" y="2143236"/>
            <a:ext cx="1997373" cy="203201"/>
          </a:xfrm>
          <a:prstGeom prst="rect">
            <a:avLst/>
          </a:prstGeom>
        </p:spPr>
      </p:pic>
      <p:pic>
        <p:nvPicPr>
          <p:cNvPr id="1042" name="Ligne" descr="Lig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19610" y="5043996"/>
            <a:ext cx="2213273" cy="203201"/>
          </a:xfrm>
          <a:prstGeom prst="rect">
            <a:avLst/>
          </a:prstGeom>
        </p:spPr>
      </p:pic>
      <p:pic>
        <p:nvPicPr>
          <p:cNvPr id="1044" name="Ligne" descr="Lig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600000">
            <a:off x="12319610" y="3810283"/>
            <a:ext cx="3153073" cy="203201"/>
          </a:xfrm>
          <a:prstGeom prst="rect">
            <a:avLst/>
          </a:prstGeom>
        </p:spPr>
      </p:pic>
      <p:pic>
        <p:nvPicPr>
          <p:cNvPr id="1046" name="Ligne" descr="Lig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19610" y="2976759"/>
            <a:ext cx="1997373" cy="203201"/>
          </a:xfrm>
          <a:prstGeom prst="rect">
            <a:avLst/>
          </a:prstGeom>
        </p:spPr>
      </p:pic>
      <p:pic>
        <p:nvPicPr>
          <p:cNvPr id="1048" name="Ligne" descr="Lig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600000">
            <a:off x="12319610" y="5899849"/>
            <a:ext cx="2683173" cy="203201"/>
          </a:xfrm>
          <a:prstGeom prst="rect">
            <a:avLst/>
          </a:prstGeom>
        </p:spPr>
      </p:pic>
      <p:pic>
        <p:nvPicPr>
          <p:cNvPr id="1050" name="Ligne" descr="Lig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402160" y="7709248"/>
            <a:ext cx="2022773" cy="203201"/>
          </a:xfrm>
          <a:prstGeom prst="rect">
            <a:avLst/>
          </a:prstGeom>
        </p:spPr>
      </p:pic>
      <p:pic>
        <p:nvPicPr>
          <p:cNvPr id="1052" name="Ligne" descr="Lig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06910" y="8886439"/>
            <a:ext cx="1717973" cy="203201"/>
          </a:xfrm>
          <a:prstGeom prst="rect">
            <a:avLst/>
          </a:prstGeom>
        </p:spPr>
      </p:pic>
      <p:pic>
        <p:nvPicPr>
          <p:cNvPr id="1054" name="Ligne" descr="Lig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306910" y="10949838"/>
            <a:ext cx="1895773" cy="203201"/>
          </a:xfrm>
          <a:prstGeom prst="rect">
            <a:avLst/>
          </a:prstGeom>
        </p:spPr>
      </p:pic>
      <p:pic>
        <p:nvPicPr>
          <p:cNvPr id="1056" name="Ligne" descr="Lig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306910" y="11809529"/>
            <a:ext cx="2035473" cy="203201"/>
          </a:xfrm>
          <a:prstGeom prst="rect">
            <a:avLst/>
          </a:prstGeom>
        </p:spPr>
      </p:pic>
      <p:grpSp>
        <p:nvGrpSpPr>
          <p:cNvPr id="1061" name="Groupe"/>
          <p:cNvGrpSpPr/>
          <p:nvPr/>
        </p:nvGrpSpPr>
        <p:grpSpPr>
          <a:xfrm>
            <a:off x="12385057" y="176068"/>
            <a:ext cx="7651094" cy="1347912"/>
            <a:chOff x="0" y="-659940"/>
            <a:chExt cx="7651092" cy="1347910"/>
          </a:xfrm>
        </p:grpSpPr>
        <p:sp>
          <p:nvSpPr>
            <p:cNvPr id="1058" name="je vais lui rappeler qui était"/>
            <p:cNvSpPr txBox="1"/>
            <p:nvPr/>
          </p:nvSpPr>
          <p:spPr>
            <a:xfrm>
              <a:off x="4498020" y="0"/>
              <a:ext cx="3153073" cy="386944"/>
            </a:xfrm>
            <a:prstGeom prst="rect">
              <a:avLst/>
            </a:prstGeom>
            <a:solidFill>
              <a:srgbClr val="F6F7F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defRPr sz="1900">
                  <a:solidFill>
                    <a:srgbClr val="FF2203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>
                <a:defRPr>
                  <a:effectLst/>
                </a:defRPr>
              </a:pPr>
              <a:r>
                <a:t>je vais lui rappeler qui était</a:t>
              </a:r>
            </a:p>
          </p:txBody>
        </p:sp>
        <p:sp>
          <p:nvSpPr>
            <p:cNvPr id="1059" name="son père"/>
            <p:cNvSpPr txBox="1"/>
            <p:nvPr/>
          </p:nvSpPr>
          <p:spPr>
            <a:xfrm>
              <a:off x="0" y="301026"/>
              <a:ext cx="3153072" cy="386944"/>
            </a:xfrm>
            <a:prstGeom prst="rect">
              <a:avLst/>
            </a:prstGeom>
            <a:solidFill>
              <a:srgbClr val="F6F7F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4200">
                <a:defRPr sz="1900">
                  <a:solidFill>
                    <a:srgbClr val="FF2203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>
                <a:defRPr>
                  <a:effectLst/>
                </a:defRPr>
              </a:pPr>
              <a:r>
                <a:t>son père</a:t>
              </a:r>
            </a:p>
          </p:txBody>
        </p:sp>
        <p:sp>
          <p:nvSpPr>
            <p:cNvPr id="1060" name="minable"/>
            <p:cNvSpPr txBox="1"/>
            <p:nvPr/>
          </p:nvSpPr>
          <p:spPr>
            <a:xfrm>
              <a:off x="5325533" y="-659941"/>
              <a:ext cx="980314" cy="386945"/>
            </a:xfrm>
            <a:prstGeom prst="rect">
              <a:avLst/>
            </a:prstGeom>
            <a:solidFill>
              <a:srgbClr val="F6F7F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4200">
                <a:defRPr sz="1900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>
                <a:defRPr>
                  <a:effectLst/>
                </a:defRPr>
              </a:pPr>
              <a:r>
                <a:t>minable</a:t>
              </a:r>
            </a:p>
          </p:txBody>
        </p:sp>
      </p:grpSp>
      <p:sp>
        <p:nvSpPr>
          <p:cNvPr id="1062" name="peut-être un billet gratuit pour la formule E"/>
          <p:cNvSpPr txBox="1"/>
          <p:nvPr/>
        </p:nvSpPr>
        <p:spPr>
          <a:xfrm>
            <a:off x="14268381" y="2038664"/>
            <a:ext cx="5611343" cy="386945"/>
          </a:xfrm>
          <a:prstGeom prst="rect">
            <a:avLst/>
          </a:prstGeom>
          <a:solidFill>
            <a:srgbClr val="F6F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1900">
                <a:solidFill>
                  <a:srgbClr val="FF2203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peut-être un billet gratuit pour la formule E</a:t>
            </a:r>
          </a:p>
        </p:txBody>
      </p:sp>
      <p:sp>
        <p:nvSpPr>
          <p:cNvPr id="1063" name="Erk."/>
          <p:cNvSpPr txBox="1"/>
          <p:nvPr/>
        </p:nvSpPr>
        <p:spPr>
          <a:xfrm>
            <a:off x="15426179" y="3718411"/>
            <a:ext cx="527643" cy="386945"/>
          </a:xfrm>
          <a:prstGeom prst="rect">
            <a:avLst/>
          </a:prstGeom>
          <a:solidFill>
            <a:srgbClr val="F6F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1900">
                <a:solidFill>
                  <a:schemeClr val="accent5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Erk.</a:t>
            </a:r>
          </a:p>
        </p:txBody>
      </p:sp>
      <p:sp>
        <p:nvSpPr>
          <p:cNvPr id="1064" name="dégouté"/>
          <p:cNvSpPr txBox="1"/>
          <p:nvPr/>
        </p:nvSpPr>
        <p:spPr>
          <a:xfrm>
            <a:off x="17579750" y="3718411"/>
            <a:ext cx="991122" cy="386945"/>
          </a:xfrm>
          <a:prstGeom prst="rect">
            <a:avLst/>
          </a:prstGeom>
          <a:solidFill>
            <a:srgbClr val="F6F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1900">
                <a:solidFill>
                  <a:schemeClr val="accent5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dégouté</a:t>
            </a:r>
          </a:p>
        </p:txBody>
      </p:sp>
      <p:sp>
        <p:nvSpPr>
          <p:cNvPr id="1065" name="La fin de la déchéance…"/>
          <p:cNvSpPr txBox="1"/>
          <p:nvPr/>
        </p:nvSpPr>
        <p:spPr>
          <a:xfrm>
            <a:off x="14534936" y="4914024"/>
            <a:ext cx="3013372" cy="386945"/>
          </a:xfrm>
          <a:prstGeom prst="rect">
            <a:avLst/>
          </a:prstGeom>
          <a:solidFill>
            <a:srgbClr val="F6F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1900">
                <a:solidFill>
                  <a:schemeClr val="accent5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La fin de la déchéance…</a:t>
            </a:r>
          </a:p>
        </p:txBody>
      </p:sp>
      <p:sp>
        <p:nvSpPr>
          <p:cNvPr id="1066" name="c’est très surprenant de sa part…"/>
          <p:cNvSpPr txBox="1"/>
          <p:nvPr/>
        </p:nvSpPr>
        <p:spPr>
          <a:xfrm>
            <a:off x="13030142" y="6755703"/>
            <a:ext cx="4038216" cy="386944"/>
          </a:xfrm>
          <a:prstGeom prst="rect">
            <a:avLst/>
          </a:prstGeom>
          <a:solidFill>
            <a:srgbClr val="F6F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1900">
                <a:solidFill>
                  <a:schemeClr val="accent3">
                    <a:hueOff val="-1022247"/>
                    <a:satOff val="34289"/>
                    <a:lumOff val="-18384"/>
                  </a:schemeClr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c’est très surprenant de sa part…</a:t>
            </a:r>
          </a:p>
        </p:txBody>
      </p:sp>
      <p:sp>
        <p:nvSpPr>
          <p:cNvPr id="1067" name="Il perd tout le respect que"/>
          <p:cNvSpPr txBox="1"/>
          <p:nvPr/>
        </p:nvSpPr>
        <p:spPr>
          <a:xfrm>
            <a:off x="16568625" y="9646414"/>
            <a:ext cx="3013373" cy="386945"/>
          </a:xfrm>
          <a:prstGeom prst="rect">
            <a:avLst/>
          </a:prstGeom>
          <a:solidFill>
            <a:srgbClr val="F6F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1900">
                <a:solidFill>
                  <a:srgbClr val="FF2203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Il perd tout le respect que</a:t>
            </a:r>
          </a:p>
        </p:txBody>
      </p:sp>
      <p:sp>
        <p:nvSpPr>
          <p:cNvPr id="1068" name="j’avais pour lui."/>
          <p:cNvSpPr txBox="1"/>
          <p:nvPr/>
        </p:nvSpPr>
        <p:spPr>
          <a:xfrm>
            <a:off x="12389460" y="9987430"/>
            <a:ext cx="3013373" cy="386945"/>
          </a:xfrm>
          <a:prstGeom prst="rect">
            <a:avLst/>
          </a:prstGeom>
          <a:solidFill>
            <a:srgbClr val="F6F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1900">
                <a:solidFill>
                  <a:srgbClr val="FF2203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j’avais pour lui.</a:t>
            </a:r>
          </a:p>
        </p:txBody>
      </p:sp>
      <p:sp>
        <p:nvSpPr>
          <p:cNvPr id="1069" name="Yark"/>
          <p:cNvSpPr txBox="1"/>
          <p:nvPr/>
        </p:nvSpPr>
        <p:spPr>
          <a:xfrm>
            <a:off x="14147891" y="10832566"/>
            <a:ext cx="858856" cy="386945"/>
          </a:xfrm>
          <a:prstGeom prst="rect">
            <a:avLst/>
          </a:prstGeom>
          <a:solidFill>
            <a:srgbClr val="F6F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1900">
                <a:solidFill>
                  <a:schemeClr val="accent5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Yark</a:t>
            </a:r>
          </a:p>
        </p:txBody>
      </p:sp>
      <p:sp>
        <p:nvSpPr>
          <p:cNvPr id="1070" name="Pauvre Duceppe, il est rendu insignifiant après"/>
          <p:cNvSpPr txBox="1"/>
          <p:nvPr/>
        </p:nvSpPr>
        <p:spPr>
          <a:xfrm>
            <a:off x="14350730" y="11677702"/>
            <a:ext cx="5446645" cy="386944"/>
          </a:xfrm>
          <a:prstGeom prst="rect">
            <a:avLst/>
          </a:prstGeom>
          <a:solidFill>
            <a:srgbClr val="F6F7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1900">
                <a:solidFill>
                  <a:schemeClr val="accent5"/>
                </a:solidFill>
                <a:effectLst/>
                <a:latin typeface="+mn-lt"/>
                <a:ea typeface="+mn-ea"/>
                <a:cs typeface="+mn-cs"/>
                <a:sym typeface="Helvetica Neue"/>
              </a:defRPr>
            </a:pPr>
            <a:r>
              <a:t>Pauvre Duceppe, il est rendu insignifiant </a:t>
            </a:r>
            <a:r>
              <a:rPr>
                <a:solidFill>
                  <a:srgbClr val="000000"/>
                </a:solidFill>
              </a:rPr>
              <a:t>après</a:t>
            </a:r>
          </a:p>
        </p:txBody>
      </p:sp>
      <p:grpSp>
        <p:nvGrpSpPr>
          <p:cNvPr id="1073" name="Groupe"/>
          <p:cNvGrpSpPr/>
          <p:nvPr/>
        </p:nvGrpSpPr>
        <p:grpSpPr>
          <a:xfrm>
            <a:off x="11648920" y="2026793"/>
            <a:ext cx="664945" cy="660660"/>
            <a:chOff x="0" y="0"/>
            <a:chExt cx="664943" cy="660659"/>
          </a:xfrm>
        </p:grpSpPr>
        <p:sp>
          <p:nvSpPr>
            <p:cNvPr id="1071" name="Cercle"/>
            <p:cNvSpPr/>
            <p:nvPr/>
          </p:nvSpPr>
          <p:spPr>
            <a:xfrm>
              <a:off x="4284" y="0"/>
              <a:ext cx="660660" cy="660660"/>
            </a:xfrm>
            <a:prstGeom prst="ellipse">
              <a:avLst/>
            </a:prstGeom>
            <a:gradFill flip="none" rotWithShape="1">
              <a:gsLst>
                <a:gs pos="0">
                  <a:srgbClr val="303030">
                    <a:alpha val="83531"/>
                  </a:srgbClr>
                </a:gs>
                <a:gs pos="98858">
                  <a:srgbClr val="8D8F8D">
                    <a:alpha val="83531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072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231707"/>
              <a:ext cx="386944" cy="386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76" name="Groupe"/>
          <p:cNvGrpSpPr/>
          <p:nvPr/>
        </p:nvGrpSpPr>
        <p:grpSpPr>
          <a:xfrm>
            <a:off x="11650298" y="2870200"/>
            <a:ext cx="664945" cy="660660"/>
            <a:chOff x="0" y="0"/>
            <a:chExt cx="664943" cy="660659"/>
          </a:xfrm>
        </p:grpSpPr>
        <p:sp>
          <p:nvSpPr>
            <p:cNvPr id="1074" name="Cercle"/>
            <p:cNvSpPr/>
            <p:nvPr/>
          </p:nvSpPr>
          <p:spPr>
            <a:xfrm>
              <a:off x="4284" y="0"/>
              <a:ext cx="660660" cy="660660"/>
            </a:xfrm>
            <a:prstGeom prst="ellipse">
              <a:avLst/>
            </a:prstGeom>
            <a:gradFill flip="none" rotWithShape="1">
              <a:gsLst>
                <a:gs pos="0">
                  <a:srgbClr val="303030">
                    <a:alpha val="83531"/>
                  </a:srgbClr>
                </a:gs>
                <a:gs pos="98858">
                  <a:srgbClr val="8D8F8D">
                    <a:alpha val="83531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075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231707"/>
              <a:ext cx="386944" cy="386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79" name="Groupe"/>
          <p:cNvGrpSpPr/>
          <p:nvPr/>
        </p:nvGrpSpPr>
        <p:grpSpPr>
          <a:xfrm>
            <a:off x="11651062" y="3709192"/>
            <a:ext cx="664944" cy="660660"/>
            <a:chOff x="0" y="0"/>
            <a:chExt cx="664943" cy="660659"/>
          </a:xfrm>
        </p:grpSpPr>
        <p:sp>
          <p:nvSpPr>
            <p:cNvPr id="1077" name="Cercle"/>
            <p:cNvSpPr/>
            <p:nvPr/>
          </p:nvSpPr>
          <p:spPr>
            <a:xfrm>
              <a:off x="4284" y="0"/>
              <a:ext cx="660660" cy="660660"/>
            </a:xfrm>
            <a:prstGeom prst="ellipse">
              <a:avLst/>
            </a:prstGeom>
            <a:gradFill flip="none" rotWithShape="1">
              <a:gsLst>
                <a:gs pos="0">
                  <a:srgbClr val="303030">
                    <a:alpha val="83531"/>
                  </a:srgbClr>
                </a:gs>
                <a:gs pos="98858">
                  <a:srgbClr val="8D8F8D">
                    <a:alpha val="83531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078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231707"/>
              <a:ext cx="386944" cy="386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82" name="Groupe"/>
          <p:cNvGrpSpPr/>
          <p:nvPr/>
        </p:nvGrpSpPr>
        <p:grpSpPr>
          <a:xfrm>
            <a:off x="11651062" y="4922274"/>
            <a:ext cx="664944" cy="660660"/>
            <a:chOff x="0" y="0"/>
            <a:chExt cx="664943" cy="660659"/>
          </a:xfrm>
        </p:grpSpPr>
        <p:sp>
          <p:nvSpPr>
            <p:cNvPr id="1080" name="Cercle"/>
            <p:cNvSpPr/>
            <p:nvPr/>
          </p:nvSpPr>
          <p:spPr>
            <a:xfrm>
              <a:off x="4284" y="0"/>
              <a:ext cx="660660" cy="660660"/>
            </a:xfrm>
            <a:prstGeom prst="ellipse">
              <a:avLst/>
            </a:prstGeom>
            <a:gradFill flip="none" rotWithShape="1">
              <a:gsLst>
                <a:gs pos="0">
                  <a:srgbClr val="303030">
                    <a:alpha val="83531"/>
                  </a:srgbClr>
                </a:gs>
                <a:gs pos="98858">
                  <a:srgbClr val="8D8F8D">
                    <a:alpha val="83531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081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231707"/>
              <a:ext cx="386944" cy="386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85" name="Groupe"/>
          <p:cNvGrpSpPr/>
          <p:nvPr/>
        </p:nvGrpSpPr>
        <p:grpSpPr>
          <a:xfrm>
            <a:off x="11651062" y="5817170"/>
            <a:ext cx="664944" cy="660660"/>
            <a:chOff x="0" y="0"/>
            <a:chExt cx="664943" cy="660659"/>
          </a:xfrm>
        </p:grpSpPr>
        <p:sp>
          <p:nvSpPr>
            <p:cNvPr id="1083" name="Cercle"/>
            <p:cNvSpPr/>
            <p:nvPr/>
          </p:nvSpPr>
          <p:spPr>
            <a:xfrm>
              <a:off x="4284" y="0"/>
              <a:ext cx="660660" cy="660660"/>
            </a:xfrm>
            <a:prstGeom prst="ellipse">
              <a:avLst/>
            </a:prstGeom>
            <a:gradFill flip="none" rotWithShape="1">
              <a:gsLst>
                <a:gs pos="0">
                  <a:srgbClr val="303030">
                    <a:alpha val="83531"/>
                  </a:srgbClr>
                </a:gs>
                <a:gs pos="98858">
                  <a:srgbClr val="8D8F8D">
                    <a:alpha val="83531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084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231707"/>
              <a:ext cx="386944" cy="386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88" name="Groupe"/>
          <p:cNvGrpSpPr/>
          <p:nvPr/>
        </p:nvGrpSpPr>
        <p:grpSpPr>
          <a:xfrm>
            <a:off x="11650298" y="9652000"/>
            <a:ext cx="664945" cy="660660"/>
            <a:chOff x="0" y="0"/>
            <a:chExt cx="664943" cy="660659"/>
          </a:xfrm>
        </p:grpSpPr>
        <p:sp>
          <p:nvSpPr>
            <p:cNvPr id="1086" name="Cercle"/>
            <p:cNvSpPr/>
            <p:nvPr/>
          </p:nvSpPr>
          <p:spPr>
            <a:xfrm>
              <a:off x="4284" y="0"/>
              <a:ext cx="660660" cy="660660"/>
            </a:xfrm>
            <a:prstGeom prst="ellipse">
              <a:avLst/>
            </a:prstGeom>
            <a:gradFill flip="none" rotWithShape="1">
              <a:gsLst>
                <a:gs pos="0">
                  <a:srgbClr val="303030">
                    <a:alpha val="83531"/>
                  </a:srgbClr>
                </a:gs>
                <a:gs pos="98858">
                  <a:srgbClr val="8D8F8D">
                    <a:alpha val="83531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087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231707"/>
              <a:ext cx="386944" cy="386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89" name="Ligne" descr="Lig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306910" y="9750986"/>
            <a:ext cx="2035473" cy="203201"/>
          </a:xfrm>
          <a:prstGeom prst="rect">
            <a:avLst/>
          </a:prstGeom>
        </p:spPr>
      </p:pic>
      <p:grpSp>
        <p:nvGrpSpPr>
          <p:cNvPr id="1093" name="Groupe"/>
          <p:cNvGrpSpPr/>
          <p:nvPr/>
        </p:nvGrpSpPr>
        <p:grpSpPr>
          <a:xfrm>
            <a:off x="11653204" y="8822939"/>
            <a:ext cx="660661" cy="660660"/>
            <a:chOff x="0" y="0"/>
            <a:chExt cx="660659" cy="660659"/>
          </a:xfrm>
        </p:grpSpPr>
        <p:sp>
          <p:nvSpPr>
            <p:cNvPr id="1091" name="Cercle"/>
            <p:cNvSpPr/>
            <p:nvPr/>
          </p:nvSpPr>
          <p:spPr>
            <a:xfrm>
              <a:off x="0" y="0"/>
              <a:ext cx="660660" cy="660660"/>
            </a:xfrm>
            <a:prstGeom prst="ellipse">
              <a:avLst/>
            </a:prstGeom>
            <a:gradFill flip="none" rotWithShape="1">
              <a:gsLst>
                <a:gs pos="0">
                  <a:srgbClr val="303030">
                    <a:alpha val="83531"/>
                  </a:srgbClr>
                </a:gs>
                <a:gs pos="98858">
                  <a:srgbClr val="8D8F8D">
                    <a:alpha val="83531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092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96954" y="41511"/>
              <a:ext cx="307467" cy="463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96" name="Groupe"/>
          <p:cNvGrpSpPr/>
          <p:nvPr/>
        </p:nvGrpSpPr>
        <p:grpSpPr>
          <a:xfrm>
            <a:off x="11653204" y="10833772"/>
            <a:ext cx="660661" cy="660660"/>
            <a:chOff x="0" y="0"/>
            <a:chExt cx="660659" cy="660659"/>
          </a:xfrm>
        </p:grpSpPr>
        <p:sp>
          <p:nvSpPr>
            <p:cNvPr id="1094" name="Cercle"/>
            <p:cNvSpPr/>
            <p:nvPr/>
          </p:nvSpPr>
          <p:spPr>
            <a:xfrm>
              <a:off x="0" y="0"/>
              <a:ext cx="660660" cy="660660"/>
            </a:xfrm>
            <a:prstGeom prst="ellipse">
              <a:avLst/>
            </a:prstGeom>
            <a:gradFill flip="none" rotWithShape="1">
              <a:gsLst>
                <a:gs pos="0">
                  <a:srgbClr val="303030">
                    <a:alpha val="83531"/>
                  </a:srgbClr>
                </a:gs>
                <a:gs pos="98858">
                  <a:srgbClr val="8D8F8D">
                    <a:alpha val="83531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095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96954" y="41511"/>
              <a:ext cx="307467" cy="463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99" name="Groupe"/>
          <p:cNvGrpSpPr/>
          <p:nvPr/>
        </p:nvGrpSpPr>
        <p:grpSpPr>
          <a:xfrm>
            <a:off x="11650298" y="190500"/>
            <a:ext cx="660661" cy="660660"/>
            <a:chOff x="0" y="0"/>
            <a:chExt cx="660659" cy="660659"/>
          </a:xfrm>
        </p:grpSpPr>
        <p:sp>
          <p:nvSpPr>
            <p:cNvPr id="1097" name="Cercle"/>
            <p:cNvSpPr/>
            <p:nvPr/>
          </p:nvSpPr>
          <p:spPr>
            <a:xfrm>
              <a:off x="0" y="0"/>
              <a:ext cx="660660" cy="660660"/>
            </a:xfrm>
            <a:prstGeom prst="ellipse">
              <a:avLst/>
            </a:prstGeom>
            <a:gradFill flip="none" rotWithShape="1">
              <a:gsLst>
                <a:gs pos="0">
                  <a:srgbClr val="303030">
                    <a:alpha val="83531"/>
                  </a:srgbClr>
                </a:gs>
                <a:gs pos="98858">
                  <a:srgbClr val="8D8F8D">
                    <a:alpha val="83531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098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96954" y="41511"/>
              <a:ext cx="307467" cy="463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02" name="Groupe"/>
          <p:cNvGrpSpPr/>
          <p:nvPr/>
        </p:nvGrpSpPr>
        <p:grpSpPr>
          <a:xfrm>
            <a:off x="11648920" y="7611533"/>
            <a:ext cx="664945" cy="660660"/>
            <a:chOff x="0" y="0"/>
            <a:chExt cx="664943" cy="660659"/>
          </a:xfrm>
        </p:grpSpPr>
        <p:sp>
          <p:nvSpPr>
            <p:cNvPr id="1100" name="Cercle"/>
            <p:cNvSpPr/>
            <p:nvPr/>
          </p:nvSpPr>
          <p:spPr>
            <a:xfrm>
              <a:off x="4284" y="0"/>
              <a:ext cx="660660" cy="660660"/>
            </a:xfrm>
            <a:prstGeom prst="ellipse">
              <a:avLst/>
            </a:prstGeom>
            <a:gradFill flip="none" rotWithShape="1">
              <a:gsLst>
                <a:gs pos="0">
                  <a:srgbClr val="303030">
                    <a:alpha val="83531"/>
                  </a:srgbClr>
                </a:gs>
                <a:gs pos="98858">
                  <a:srgbClr val="8D8F8D">
                    <a:alpha val="83531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101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231707"/>
              <a:ext cx="386944" cy="386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05" name="Groupe"/>
          <p:cNvGrpSpPr/>
          <p:nvPr/>
        </p:nvGrpSpPr>
        <p:grpSpPr>
          <a:xfrm>
            <a:off x="11648920" y="11692466"/>
            <a:ext cx="664945" cy="660660"/>
            <a:chOff x="0" y="0"/>
            <a:chExt cx="664943" cy="660659"/>
          </a:xfrm>
        </p:grpSpPr>
        <p:sp>
          <p:nvSpPr>
            <p:cNvPr id="1103" name="Cercle"/>
            <p:cNvSpPr/>
            <p:nvPr/>
          </p:nvSpPr>
          <p:spPr>
            <a:xfrm>
              <a:off x="4284" y="0"/>
              <a:ext cx="660660" cy="660660"/>
            </a:xfrm>
            <a:prstGeom prst="ellipse">
              <a:avLst/>
            </a:prstGeom>
            <a:gradFill flip="none" rotWithShape="1">
              <a:gsLst>
                <a:gs pos="0">
                  <a:srgbClr val="303030">
                    <a:alpha val="83531"/>
                  </a:srgbClr>
                </a:gs>
                <a:gs pos="98858">
                  <a:srgbClr val="8D8F8D">
                    <a:alpha val="83531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104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231707"/>
              <a:ext cx="386944" cy="386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06" name="minable"/>
          <p:cNvSpPr txBox="1"/>
          <p:nvPr/>
        </p:nvSpPr>
        <p:spPr>
          <a:xfrm>
            <a:off x="17691040" y="151268"/>
            <a:ext cx="1004952" cy="428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900">
                <a:solidFill>
                  <a:srgbClr val="FF2203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minable</a:t>
            </a:r>
          </a:p>
        </p:txBody>
      </p:sp>
      <p:sp>
        <p:nvSpPr>
          <p:cNvPr id="1107" name="Insultes"/>
          <p:cNvSpPr txBox="1"/>
          <p:nvPr/>
        </p:nvSpPr>
        <p:spPr>
          <a:xfrm>
            <a:off x="3220466" y="2732270"/>
            <a:ext cx="2529053" cy="936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Insultes</a:t>
            </a:r>
          </a:p>
        </p:txBody>
      </p:sp>
      <p:sp>
        <p:nvSpPr>
          <p:cNvPr id="1108" name="Cynisme"/>
          <p:cNvSpPr txBox="1"/>
          <p:nvPr/>
        </p:nvSpPr>
        <p:spPr>
          <a:xfrm>
            <a:off x="3323702" y="5533190"/>
            <a:ext cx="2797837" cy="936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Cynisme</a:t>
            </a:r>
          </a:p>
        </p:txBody>
      </p:sp>
      <p:sp>
        <p:nvSpPr>
          <p:cNvPr id="1109" name="Jugements"/>
          <p:cNvSpPr txBox="1"/>
          <p:nvPr/>
        </p:nvSpPr>
        <p:spPr>
          <a:xfrm>
            <a:off x="1274208" y="8333745"/>
            <a:ext cx="3531541" cy="936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Jugements</a:t>
            </a:r>
          </a:p>
        </p:txBody>
      </p:sp>
      <p:sp>
        <p:nvSpPr>
          <p:cNvPr id="1110" name="peut-être un billet gratuit pour la formule E"/>
          <p:cNvSpPr txBox="1"/>
          <p:nvPr/>
        </p:nvSpPr>
        <p:spPr>
          <a:xfrm>
            <a:off x="14268381" y="2038664"/>
            <a:ext cx="5611343" cy="386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1900">
                <a:solidFill>
                  <a:srgbClr val="FF2203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peut-être un billet gratuit pour la formule E</a:t>
            </a:r>
          </a:p>
        </p:txBody>
      </p:sp>
      <p:sp>
        <p:nvSpPr>
          <p:cNvPr id="1111" name="La fin de la déchéance…"/>
          <p:cNvSpPr txBox="1"/>
          <p:nvPr/>
        </p:nvSpPr>
        <p:spPr>
          <a:xfrm>
            <a:off x="14534936" y="4914024"/>
            <a:ext cx="3013372" cy="386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1900">
                <a:solidFill>
                  <a:schemeClr val="accent5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La fin de la déchéance…</a:t>
            </a:r>
          </a:p>
        </p:txBody>
      </p:sp>
      <p:sp>
        <p:nvSpPr>
          <p:cNvPr id="1112" name="Condescendance"/>
          <p:cNvSpPr txBox="1"/>
          <p:nvPr/>
        </p:nvSpPr>
        <p:spPr>
          <a:xfrm>
            <a:off x="4585584" y="10769729"/>
            <a:ext cx="5514062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Condescendance</a:t>
            </a:r>
          </a:p>
        </p:txBody>
      </p:sp>
      <p:sp>
        <p:nvSpPr>
          <p:cNvPr id="1113" name="Groupe"/>
          <p:cNvSpPr txBox="1"/>
          <p:nvPr/>
        </p:nvSpPr>
        <p:spPr>
          <a:xfrm>
            <a:off x="14350730" y="11684216"/>
            <a:ext cx="4565848" cy="38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1900">
                <a:solidFill>
                  <a:srgbClr val="FF2203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r>
              <a:t>Pauvre Duceppe, il est rendu insignifiant </a:t>
            </a:r>
          </a:p>
        </p:txBody>
      </p:sp>
      <p:pic>
        <p:nvPicPr>
          <p:cNvPr id="1114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93515" y="5855799"/>
            <a:ext cx="4777037" cy="79935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6" name="Groupe"/>
          <p:cNvGrpSpPr/>
          <p:nvPr/>
        </p:nvGrpSpPr>
        <p:grpSpPr>
          <a:xfrm>
            <a:off x="18193515" y="5873520"/>
            <a:ext cx="4775201" cy="7990502"/>
            <a:chOff x="0" y="159369"/>
            <a:chExt cx="4775200" cy="7990501"/>
          </a:xfrm>
        </p:grpSpPr>
        <p:grpSp>
          <p:nvGrpSpPr>
            <p:cNvPr id="1118" name="Groupe"/>
            <p:cNvGrpSpPr/>
            <p:nvPr/>
          </p:nvGrpSpPr>
          <p:grpSpPr>
            <a:xfrm>
              <a:off x="0" y="159369"/>
              <a:ext cx="4775200" cy="7990503"/>
              <a:chOff x="0" y="159369"/>
              <a:chExt cx="4775200" cy="7990501"/>
            </a:xfrm>
          </p:grpSpPr>
          <p:pic>
            <p:nvPicPr>
              <p:cNvPr id="1115" name="Image" descr="Image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0" y="159369"/>
                <a:ext cx="4775200" cy="79905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16" name="Figure"/>
              <p:cNvSpPr/>
              <p:nvPr/>
            </p:nvSpPr>
            <p:spPr>
              <a:xfrm>
                <a:off x="1185265" y="3380102"/>
                <a:ext cx="2343879" cy="869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35" y="3246"/>
                    </a:moveTo>
                    <a:lnTo>
                      <a:pt x="9766" y="15851"/>
                    </a:lnTo>
                    <a:lnTo>
                      <a:pt x="18281" y="7285"/>
                    </a:lnTo>
                    <a:lnTo>
                      <a:pt x="19093" y="0"/>
                    </a:lnTo>
                    <a:lnTo>
                      <a:pt x="21600" y="9059"/>
                    </a:lnTo>
                    <a:lnTo>
                      <a:pt x="11495" y="21600"/>
                    </a:lnTo>
                    <a:lnTo>
                      <a:pt x="3090" y="15770"/>
                    </a:lnTo>
                    <a:lnTo>
                      <a:pt x="0" y="6683"/>
                    </a:lnTo>
                    <a:lnTo>
                      <a:pt x="3635" y="3246"/>
                    </a:lnTo>
                    <a:close/>
                  </a:path>
                </a:pathLst>
              </a:custGeom>
              <a:solidFill>
                <a:srgbClr val="F8B4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117" name="Ligne"/>
              <p:cNvSpPr/>
              <p:nvPr/>
            </p:nvSpPr>
            <p:spPr>
              <a:xfrm flipH="1" rot="10800000">
                <a:off x="1929496" y="4014965"/>
                <a:ext cx="920894" cy="152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73" fill="norm" stroke="1" extrusionOk="0">
                    <a:moveTo>
                      <a:pt x="0" y="0"/>
                    </a:moveTo>
                    <a:cubicBezTo>
                      <a:pt x="3243" y="14081"/>
                      <a:pt x="7146" y="21600"/>
                      <a:pt x="11145" y="21472"/>
                    </a:cubicBezTo>
                    <a:cubicBezTo>
                      <a:pt x="14873" y="21352"/>
                      <a:pt x="18512" y="14577"/>
                      <a:pt x="21600" y="2005"/>
                    </a:cubicBezTo>
                  </a:path>
                </a:pathLst>
              </a:custGeom>
              <a:noFill/>
              <a:ln w="25400" cap="flat">
                <a:solidFill>
                  <a:srgbClr val="686055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80000"/>
                        </a:srgbClr>
                      </a:outerShdw>
                    </a:effectLst>
                  </a:defRPr>
                </a:pPr>
              </a:p>
            </p:txBody>
          </p:sp>
        </p:grpSp>
        <p:sp>
          <p:nvSpPr>
            <p:cNvPr id="1119" name="Figure"/>
            <p:cNvSpPr/>
            <p:nvPr/>
          </p:nvSpPr>
          <p:spPr>
            <a:xfrm>
              <a:off x="746600" y="4227987"/>
              <a:ext cx="3182408" cy="2334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21600" y="3105"/>
                  </a:moveTo>
                  <a:lnTo>
                    <a:pt x="18905" y="10149"/>
                  </a:lnTo>
                  <a:lnTo>
                    <a:pt x="15971" y="8787"/>
                  </a:lnTo>
                  <a:lnTo>
                    <a:pt x="17895" y="17657"/>
                  </a:lnTo>
                  <a:cubicBezTo>
                    <a:pt x="16308" y="20159"/>
                    <a:pt x="14002" y="21598"/>
                    <a:pt x="11575" y="21599"/>
                  </a:cubicBezTo>
                  <a:cubicBezTo>
                    <a:pt x="8937" y="21600"/>
                    <a:pt x="6452" y="19912"/>
                    <a:pt x="4865" y="17040"/>
                  </a:cubicBezTo>
                  <a:lnTo>
                    <a:pt x="6416" y="8574"/>
                  </a:lnTo>
                  <a:lnTo>
                    <a:pt x="1283" y="10524"/>
                  </a:lnTo>
                  <a:cubicBezTo>
                    <a:pt x="1330" y="9344"/>
                    <a:pt x="1249" y="8161"/>
                    <a:pt x="1044" y="7013"/>
                  </a:cubicBezTo>
                  <a:cubicBezTo>
                    <a:pt x="828" y="5803"/>
                    <a:pt x="475" y="4647"/>
                    <a:pt x="0" y="3584"/>
                  </a:cubicBezTo>
                  <a:lnTo>
                    <a:pt x="5821" y="151"/>
                  </a:lnTo>
                  <a:cubicBezTo>
                    <a:pt x="7505" y="1548"/>
                    <a:pt x="9445" y="2267"/>
                    <a:pt x="11417" y="2225"/>
                  </a:cubicBezTo>
                  <a:cubicBezTo>
                    <a:pt x="13346" y="2183"/>
                    <a:pt x="15230" y="1413"/>
                    <a:pt x="16858" y="0"/>
                  </a:cubicBezTo>
                  <a:lnTo>
                    <a:pt x="21600" y="3105"/>
                  </a:lnTo>
                  <a:close/>
                </a:path>
              </a:pathLst>
            </a:custGeom>
            <a:solidFill>
              <a:srgbClr val="142F4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20" name="Figure"/>
            <p:cNvSpPr/>
            <p:nvPr/>
          </p:nvSpPr>
          <p:spPr>
            <a:xfrm>
              <a:off x="1866290" y="4383970"/>
              <a:ext cx="991054" cy="2040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01" y="1053"/>
                  </a:moveTo>
                  <a:lnTo>
                    <a:pt x="21600" y="204"/>
                  </a:lnTo>
                  <a:lnTo>
                    <a:pt x="14901" y="5460"/>
                  </a:lnTo>
                  <a:lnTo>
                    <a:pt x="12458" y="21600"/>
                  </a:lnTo>
                  <a:lnTo>
                    <a:pt x="8218" y="5598"/>
                  </a:lnTo>
                  <a:lnTo>
                    <a:pt x="0" y="0"/>
                  </a:lnTo>
                  <a:lnTo>
                    <a:pt x="10401" y="1053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21" name="Figure"/>
            <p:cNvSpPr/>
            <p:nvPr/>
          </p:nvSpPr>
          <p:spPr>
            <a:xfrm>
              <a:off x="1365711" y="6081924"/>
              <a:ext cx="2062496" cy="1552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0951" y="1456"/>
                  </a:moveTo>
                  <a:cubicBezTo>
                    <a:pt x="21325" y="4583"/>
                    <a:pt x="21516" y="7745"/>
                    <a:pt x="21522" y="10913"/>
                  </a:cubicBezTo>
                  <a:cubicBezTo>
                    <a:pt x="21529" y="14180"/>
                    <a:pt x="21339" y="17443"/>
                    <a:pt x="20954" y="20669"/>
                  </a:cubicBezTo>
                  <a:lnTo>
                    <a:pt x="11639" y="21600"/>
                  </a:lnTo>
                  <a:lnTo>
                    <a:pt x="10848" y="10341"/>
                  </a:lnTo>
                  <a:lnTo>
                    <a:pt x="8991" y="20693"/>
                  </a:lnTo>
                  <a:lnTo>
                    <a:pt x="1786" y="20865"/>
                  </a:lnTo>
                  <a:cubicBezTo>
                    <a:pt x="707" y="17390"/>
                    <a:pt x="107" y="13686"/>
                    <a:pt x="13" y="9927"/>
                  </a:cubicBezTo>
                  <a:cubicBezTo>
                    <a:pt x="-71" y="6571"/>
                    <a:pt x="251" y="3219"/>
                    <a:pt x="967" y="0"/>
                  </a:cubicBezTo>
                  <a:lnTo>
                    <a:pt x="10974" y="6817"/>
                  </a:lnTo>
                  <a:lnTo>
                    <a:pt x="20951" y="1456"/>
                  </a:lnTo>
                  <a:close/>
                </a:path>
              </a:pathLst>
            </a:custGeom>
            <a:solidFill>
              <a:srgbClr val="142F4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22" name="Ligne"/>
            <p:cNvSpPr/>
            <p:nvPr/>
          </p:nvSpPr>
          <p:spPr>
            <a:xfrm>
              <a:off x="1702510" y="4354867"/>
              <a:ext cx="628334" cy="114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68" y="0"/>
                  </a:moveTo>
                  <a:lnTo>
                    <a:pt x="0" y="7651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23" name="Ligne"/>
            <p:cNvSpPr/>
            <p:nvPr/>
          </p:nvSpPr>
          <p:spPr>
            <a:xfrm flipH="1">
              <a:off x="2493181" y="4380267"/>
              <a:ext cx="628334" cy="114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68" y="0"/>
                  </a:moveTo>
                  <a:lnTo>
                    <a:pt x="0" y="7651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24" name="Figure"/>
            <p:cNvSpPr/>
            <p:nvPr/>
          </p:nvSpPr>
          <p:spPr>
            <a:xfrm>
              <a:off x="2123778" y="4445046"/>
              <a:ext cx="527643" cy="527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220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25" name="Figure"/>
            <p:cNvSpPr/>
            <p:nvPr/>
          </p:nvSpPr>
          <p:spPr>
            <a:xfrm>
              <a:off x="2192489" y="4757440"/>
              <a:ext cx="390221" cy="2856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220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1133" name="Groupe"/>
          <p:cNvGrpSpPr/>
          <p:nvPr/>
        </p:nvGrpSpPr>
        <p:grpSpPr>
          <a:xfrm>
            <a:off x="20996371" y="5714150"/>
            <a:ext cx="2918318" cy="6389203"/>
            <a:chOff x="0" y="0"/>
            <a:chExt cx="2918317" cy="6389201"/>
          </a:xfrm>
        </p:grpSpPr>
        <p:pic>
          <p:nvPicPr>
            <p:cNvPr id="1127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332821"/>
              <a:ext cx="1249210" cy="88694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1128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200345" y="0"/>
              <a:ext cx="1717973" cy="121976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1129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203565" y="1626408"/>
              <a:ext cx="1249211" cy="88694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1130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992260" y="2425335"/>
              <a:ext cx="991122" cy="70369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1131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492479" y="3578722"/>
              <a:ext cx="664944" cy="47211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32" name="📱"/>
            <p:cNvSpPr txBox="1"/>
            <p:nvPr/>
          </p:nvSpPr>
          <p:spPr>
            <a:xfrm rot="2340000">
              <a:off x="576305" y="3977306"/>
              <a:ext cx="1666876" cy="2124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11900">
                  <a:latin typeface="Apple Color Emoji"/>
                  <a:ea typeface="Apple Color Emoji"/>
                  <a:cs typeface="Apple Color Emoji"/>
                  <a:sym typeface="Apple Color Emoji"/>
                </a:defRPr>
              </a:lvl1pPr>
            </a:lstStyle>
            <a:p>
              <a:pPr/>
              <a:r>
                <a:t>📱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80022 0.307664" origin="layout" pathEditMode="relative">
                                      <p:cBhvr>
                                        <p:cTn id="6" dur="10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with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106"/>
                                        </p:tgtEl>
                                      </p:cBhvr>
                                      <p:by x="434335" y="43433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0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33595 0.364366" origin="layout" pathEditMode="relative">
                                      <p:cBhvr>
                                        <p:cTn id="17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withEffect" presetSubtype="0" presetID="6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110"/>
                                        </p:tgtEl>
                                      </p:cBhvr>
                                      <p:by x="214198" y="214198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click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73943 0.369890" origin="layout" pathEditMode="relative">
                                      <p:cBhvr>
                                        <p:cTn id="28" dur="100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mph" nodeType="withEffect" presetSubtype="0" presetID="6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1111"/>
                                        </p:tgtEl>
                                      </p:cBhvr>
                                      <p:by x="264045" y="26404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1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path" nodeType="click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55363 0.040579" origin="layout" pathEditMode="relative">
                                      <p:cBhvr>
                                        <p:cTn id="39" dur="10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mph" nodeType="withEffect" presetSubtype="0" presetID="6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1113"/>
                                        </p:tgtEl>
                                      </p:cBhvr>
                                      <p:by x="212726" y="21272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10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8" presetID="7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25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10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Class="exit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0" dur="1000" fill="hold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Class="entr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5" dur="10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xit" nodeType="click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9" dur="1000" fill="hold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Class="exit" nodeType="afterEffect" presetSubtype="2" presetID="7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4" grpId="13"/>
      <p:bldP build="whole" bldLvl="1" animBg="1" rev="0" advAuto="0" spid="1126" grpId="14"/>
      <p:bldP build="whole" bldLvl="1" animBg="1" rev="0" advAuto="0" spid="1114" grpId="15"/>
      <p:bldP build="whole" bldLvl="1" animBg="1" rev="0" advAuto="0" spid="1106" grpId="2"/>
      <p:bldP build="whole" bldLvl="1" animBg="1" rev="0" advAuto="0" spid="1133" grpId="16"/>
      <p:bldP build="whole" bldLvl="1" animBg="1" rev="0" advAuto="0" spid="1113" grpId="11"/>
      <p:bldP build="whole" bldLvl="1" animBg="1" rev="0" advAuto="0" spid="1133" grpId="17"/>
      <p:bldP build="whole" bldLvl="1" animBg="1" rev="0" advAuto="0" spid="1112" grpId="12"/>
      <p:bldP build="whole" bldLvl="1" animBg="1" rev="0" advAuto="0" spid="1126" grpId="18"/>
      <p:bldP build="whole" bldLvl="1" animBg="1" rev="0" advAuto="0" spid="1108" grpId="6"/>
      <p:bldP build="whole" bldLvl="1" animBg="1" rev="0" advAuto="0" spid="1109" grpId="9"/>
      <p:bldP build="whole" bldLvl="1" animBg="1" rev="0" advAuto="0" spid="1110" grpId="5"/>
      <p:bldP build="whole" bldLvl="1" animBg="1" rev="0" advAuto="0" spid="1111" grpId="8"/>
      <p:bldP build="whole" bldLvl="1" animBg="1" rev="0" advAuto="0" spid="1107" grpId="3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1967476" y="7042251"/>
            <a:ext cx="4849365" cy="6146203"/>
          </a:xfrm>
          <a:prstGeom prst="rect">
            <a:avLst/>
          </a:prstGeom>
          <a:ln w="12700">
            <a:miter lim="400000"/>
          </a:ln>
        </p:spPr>
      </p:pic>
      <p:sp>
        <p:nvSpPr>
          <p:cNvPr id="1136" name="Le défouloir…"/>
          <p:cNvSpPr txBox="1"/>
          <p:nvPr/>
        </p:nvSpPr>
        <p:spPr>
          <a:xfrm>
            <a:off x="3976395" y="2391266"/>
            <a:ext cx="16431210" cy="403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6300">
                <a:solidFill>
                  <a:srgbClr val="3EB697"/>
                </a:solidFill>
              </a:defRPr>
            </a:pPr>
            <a:r>
              <a:t>Le défouloir </a:t>
            </a:r>
          </a:p>
          <a:p>
            <a:pPr>
              <a:defRPr sz="6300"/>
            </a:pPr>
          </a:p>
          <a:p>
            <a:pPr>
              <a:defRPr sz="6300"/>
            </a:pPr>
            <a:r>
              <a:t>Lorsque l’impulsivité occupe toute la place,</a:t>
            </a:r>
          </a:p>
        </p:txBody>
      </p:sp>
      <p:grpSp>
        <p:nvGrpSpPr>
          <p:cNvPr id="1139" name="Groupe"/>
          <p:cNvGrpSpPr/>
          <p:nvPr/>
        </p:nvGrpSpPr>
        <p:grpSpPr>
          <a:xfrm>
            <a:off x="7567159" y="8005859"/>
            <a:ext cx="4199757" cy="4218987"/>
            <a:chOff x="0" y="206"/>
            <a:chExt cx="4199756" cy="4218986"/>
          </a:xfrm>
        </p:grpSpPr>
        <p:sp>
          <p:nvSpPr>
            <p:cNvPr id="1137" name="Rectangle"/>
            <p:cNvSpPr/>
            <p:nvPr/>
          </p:nvSpPr>
          <p:spPr>
            <a:xfrm>
              <a:off x="0" y="2001248"/>
              <a:ext cx="1223966" cy="2217945"/>
            </a:xfrm>
            <a:prstGeom prst="rect">
              <a:avLst/>
            </a:prstGeom>
            <a:gradFill flip="none" rotWithShape="1">
              <a:gsLst>
                <a:gs pos="0">
                  <a:srgbClr val="4955A0"/>
                </a:gs>
                <a:gs pos="53107">
                  <a:srgbClr val="666DAE"/>
                </a:gs>
                <a:gs pos="100000">
                  <a:srgbClr val="9596B9"/>
                </a:gs>
              </a:gsLst>
              <a:lin ang="5400000" scaled="0"/>
            </a:gradFill>
            <a:ln w="127000" cap="flat">
              <a:solidFill>
                <a:srgbClr val="161553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38" name="Figure"/>
            <p:cNvSpPr/>
            <p:nvPr/>
          </p:nvSpPr>
          <p:spPr>
            <a:xfrm>
              <a:off x="1311351" y="206"/>
              <a:ext cx="2888406" cy="4120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570" fill="norm" stroke="1" extrusionOk="0">
                  <a:moveTo>
                    <a:pt x="0" y="11524"/>
                  </a:moveTo>
                  <a:lnTo>
                    <a:pt x="1682" y="10364"/>
                  </a:lnTo>
                  <a:lnTo>
                    <a:pt x="5567" y="4365"/>
                  </a:lnTo>
                  <a:lnTo>
                    <a:pt x="5253" y="127"/>
                  </a:lnTo>
                  <a:cubicBezTo>
                    <a:pt x="5755" y="4"/>
                    <a:pt x="6289" y="-30"/>
                    <a:pt x="6812" y="26"/>
                  </a:cubicBezTo>
                  <a:cubicBezTo>
                    <a:pt x="7837" y="136"/>
                    <a:pt x="8710" y="544"/>
                    <a:pt x="9332" y="1099"/>
                  </a:cubicBezTo>
                  <a:cubicBezTo>
                    <a:pt x="10861" y="2465"/>
                    <a:pt x="10725" y="4412"/>
                    <a:pt x="10286" y="6193"/>
                  </a:cubicBezTo>
                  <a:cubicBezTo>
                    <a:pt x="10092" y="6978"/>
                    <a:pt x="9857" y="7758"/>
                    <a:pt x="9582" y="8531"/>
                  </a:cubicBezTo>
                  <a:lnTo>
                    <a:pt x="19206" y="8539"/>
                  </a:lnTo>
                  <a:cubicBezTo>
                    <a:pt x="19854" y="8580"/>
                    <a:pt x="20439" y="8842"/>
                    <a:pt x="20786" y="9249"/>
                  </a:cubicBezTo>
                  <a:cubicBezTo>
                    <a:pt x="21600" y="10202"/>
                    <a:pt x="20965" y="11466"/>
                    <a:pt x="19506" y="11796"/>
                  </a:cubicBezTo>
                  <a:cubicBezTo>
                    <a:pt x="20717" y="12052"/>
                    <a:pt x="21496" y="12922"/>
                    <a:pt x="21341" y="13846"/>
                  </a:cubicBezTo>
                  <a:cubicBezTo>
                    <a:pt x="21188" y="14764"/>
                    <a:pt x="20157" y="15465"/>
                    <a:pt x="18905" y="15502"/>
                  </a:cubicBezTo>
                  <a:cubicBezTo>
                    <a:pt x="19551" y="15888"/>
                    <a:pt x="19883" y="16492"/>
                    <a:pt x="19787" y="17101"/>
                  </a:cubicBezTo>
                  <a:cubicBezTo>
                    <a:pt x="19630" y="18093"/>
                    <a:pt x="18454" y="18824"/>
                    <a:pt x="17104" y="18768"/>
                  </a:cubicBezTo>
                  <a:cubicBezTo>
                    <a:pt x="17719" y="19216"/>
                    <a:pt x="17913" y="19892"/>
                    <a:pt x="17594" y="20484"/>
                  </a:cubicBezTo>
                  <a:cubicBezTo>
                    <a:pt x="17259" y="21108"/>
                    <a:pt x="16431" y="21510"/>
                    <a:pt x="15524" y="21490"/>
                  </a:cubicBezTo>
                  <a:lnTo>
                    <a:pt x="2010" y="21570"/>
                  </a:lnTo>
                  <a:lnTo>
                    <a:pt x="145" y="20543"/>
                  </a:lnTo>
                  <a:lnTo>
                    <a:pt x="0" y="11524"/>
                  </a:lnTo>
                  <a:close/>
                </a:path>
              </a:pathLst>
            </a:custGeom>
            <a:solidFill>
              <a:srgbClr val="F0F0F0"/>
            </a:solidFill>
            <a:ln w="127000" cap="flat">
              <a:solidFill>
                <a:srgbClr val="161553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1140" name="les propos deviennent rapidement destructeurs"/>
          <p:cNvSpPr txBox="1"/>
          <p:nvPr/>
        </p:nvSpPr>
        <p:spPr>
          <a:xfrm>
            <a:off x="3361918" y="5451966"/>
            <a:ext cx="17660164" cy="1097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300"/>
            </a:lvl1pPr>
          </a:lstStyle>
          <a:p>
            <a:pPr/>
            <a:r>
              <a:t>les propos deviennent rapidement destructeurs</a:t>
            </a:r>
          </a:p>
        </p:txBody>
      </p:sp>
      <p:sp>
        <p:nvSpPr>
          <p:cNvPr id="1141" name="La technologie pour faire réfléchir - Éducation aux médias"/>
          <p:cNvSpPr txBox="1"/>
          <p:nvPr/>
        </p:nvSpPr>
        <p:spPr>
          <a:xfrm>
            <a:off x="6002866" y="577223"/>
            <a:ext cx="1778693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faire réfléchir - Éducation aux médias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Class="exit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499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9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99"/>
                            </p:stCondLst>
                            <p:childTnLst>
                              <p:par>
                                <p:cTn id="15" presetClass="entr" nodeType="afterEffect" presetSubtype="32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9" grpId="2"/>
      <p:bldP build="whole" bldLvl="1" animBg="1" rev="0" advAuto="0" spid="1140" grpId="3"/>
      <p:bldP build="whole" bldLvl="1" animBg="1" rev="0" advAuto="0" spid="1135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La technologie pour faire réfléchir - Éducation aux médias"/>
          <p:cNvSpPr txBox="1"/>
          <p:nvPr/>
        </p:nvSpPr>
        <p:spPr>
          <a:xfrm>
            <a:off x="6002866" y="577223"/>
            <a:ext cx="1778693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faire réfléchir - Éducation aux médias</a:t>
            </a:r>
          </a:p>
        </p:txBody>
      </p:sp>
      <p:sp>
        <p:nvSpPr>
          <p:cNvPr id="1144" name="Triangle"/>
          <p:cNvSpPr/>
          <p:nvPr/>
        </p:nvSpPr>
        <p:spPr>
          <a:xfrm>
            <a:off x="10719265" y="1335355"/>
            <a:ext cx="10489624" cy="10242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2"/>
          </a:blipFill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145" name="Triangle"/>
          <p:cNvSpPr/>
          <p:nvPr/>
        </p:nvSpPr>
        <p:spPr>
          <a:xfrm>
            <a:off x="11300432" y="1359168"/>
            <a:ext cx="9327290" cy="910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3"/>
          </a:blipFill>
          <a:ln w="635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146" name="Triangle"/>
          <p:cNvSpPr/>
          <p:nvPr/>
        </p:nvSpPr>
        <p:spPr>
          <a:xfrm>
            <a:off x="11888744" y="1333768"/>
            <a:ext cx="8150665" cy="7958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4"/>
          </a:blipFill>
          <a:ln w="635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147" name="Triangle"/>
          <p:cNvSpPr/>
          <p:nvPr/>
        </p:nvSpPr>
        <p:spPr>
          <a:xfrm>
            <a:off x="12522592" y="1316445"/>
            <a:ext cx="6882968" cy="6720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5"/>
          </a:blipFill>
          <a:ln w="635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148" name="Triangle"/>
          <p:cNvSpPr/>
          <p:nvPr/>
        </p:nvSpPr>
        <p:spPr>
          <a:xfrm>
            <a:off x="13196675" y="1368928"/>
            <a:ext cx="5560205" cy="5429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6"/>
          </a:blipFill>
          <a:ln w="635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149" name="Triangle"/>
          <p:cNvSpPr/>
          <p:nvPr/>
        </p:nvSpPr>
        <p:spPr>
          <a:xfrm>
            <a:off x="13855007" y="1368928"/>
            <a:ext cx="4243540" cy="4143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7"/>
          </a:blipFill>
          <a:ln w="635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150" name="Triangle"/>
          <p:cNvSpPr/>
          <p:nvPr/>
        </p:nvSpPr>
        <p:spPr>
          <a:xfrm>
            <a:off x="14602745" y="1368928"/>
            <a:ext cx="2748062" cy="2683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8"/>
          </a:blipFill>
          <a:ln w="635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151" name="Adaptation du schéma The Hierarchy of Disagreement…"/>
          <p:cNvSpPr txBox="1"/>
          <p:nvPr/>
        </p:nvSpPr>
        <p:spPr>
          <a:xfrm>
            <a:off x="3647337" y="7647218"/>
            <a:ext cx="6274703" cy="745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sz="1900"/>
            </a:pPr>
            <a:r>
              <a:t>Adaptation du schéma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The Hierarchy of Disagreement</a:t>
            </a:r>
            <a:endParaRPr i="1">
              <a:latin typeface="+mn-lt"/>
              <a:ea typeface="+mn-ea"/>
              <a:cs typeface="+mn-cs"/>
              <a:sym typeface="Helvetica Neue"/>
            </a:endParaRPr>
          </a:p>
          <a:p>
            <a:pPr algn="r">
              <a:defRPr sz="1900"/>
            </a:pPr>
            <a:r>
              <a:rPr i="1">
                <a:latin typeface="+mn-lt"/>
                <a:ea typeface="+mn-ea"/>
                <a:cs typeface="+mn-cs"/>
                <a:sym typeface="Helvetica Neue"/>
              </a:rPr>
              <a:t>de </a:t>
            </a:r>
            <a:r>
              <a:t>Paul Graham</a:t>
            </a:r>
          </a:p>
        </p:txBody>
      </p:sp>
      <p:sp>
        <p:nvSpPr>
          <p:cNvPr id="1152" name="Argumentaire et points de vue divergents"/>
          <p:cNvSpPr txBox="1"/>
          <p:nvPr/>
        </p:nvSpPr>
        <p:spPr>
          <a:xfrm>
            <a:off x="9616604" y="12037345"/>
            <a:ext cx="12720346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Argumentaire et points de vue divergents</a:t>
            </a:r>
          </a:p>
        </p:txBody>
      </p:sp>
      <p:sp>
        <p:nvSpPr>
          <p:cNvPr id="1153" name="Infirmer un  argument…"/>
          <p:cNvSpPr txBox="1"/>
          <p:nvPr/>
        </p:nvSpPr>
        <p:spPr>
          <a:xfrm>
            <a:off x="14810802" y="2438561"/>
            <a:ext cx="2306550" cy="1975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400">
                <a:solidFill>
                  <a:srgbClr val="000000"/>
                </a:solidFill>
              </a:defRPr>
            </a:pPr>
            <a:r>
              <a:t>Infirmer</a:t>
            </a:r>
            <a:br/>
            <a:r>
              <a:t>un </a:t>
            </a:r>
            <a:br/>
            <a:r>
              <a:t>argument</a:t>
            </a:r>
          </a:p>
          <a:p>
            <a:pPr>
              <a:defRPr sz="2400">
                <a:solidFill>
                  <a:srgbClr val="000000"/>
                </a:solidFill>
              </a:defRPr>
            </a:pPr>
            <a:r>
              <a:t>point par point</a:t>
            </a:r>
          </a:p>
        </p:txBody>
      </p:sp>
      <p:grpSp>
        <p:nvGrpSpPr>
          <p:cNvPr id="1156" name="Groupe"/>
          <p:cNvGrpSpPr/>
          <p:nvPr/>
        </p:nvGrpSpPr>
        <p:grpSpPr>
          <a:xfrm>
            <a:off x="18743728" y="6093246"/>
            <a:ext cx="4867003" cy="696532"/>
            <a:chOff x="0" y="0"/>
            <a:chExt cx="4867001" cy="696531"/>
          </a:xfrm>
        </p:grpSpPr>
        <p:sp>
          <p:nvSpPr>
            <p:cNvPr id="1154" name="Ligne"/>
            <p:cNvSpPr/>
            <p:nvPr/>
          </p:nvSpPr>
          <p:spPr>
            <a:xfrm>
              <a:off x="0" y="696531"/>
              <a:ext cx="4860694" cy="1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ysDot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55" name="Seuil de tolérance"/>
            <p:cNvSpPr txBox="1"/>
            <p:nvPr/>
          </p:nvSpPr>
          <p:spPr>
            <a:xfrm>
              <a:off x="916666" y="-1"/>
              <a:ext cx="3950336" cy="688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Seuil de tolérance</a:t>
              </a:r>
            </a:p>
          </p:txBody>
        </p:sp>
      </p:grpSp>
      <p:sp>
        <p:nvSpPr>
          <p:cNvPr id="1157" name="Trouver la faille…"/>
          <p:cNvSpPr txBox="1"/>
          <p:nvPr/>
        </p:nvSpPr>
        <p:spPr>
          <a:xfrm>
            <a:off x="14594292" y="4045386"/>
            <a:ext cx="2764969" cy="1427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800">
                <a:solidFill>
                  <a:srgbClr val="000000"/>
                </a:solidFill>
              </a:defRPr>
            </a:pPr>
            <a:r>
              <a:t>Trouver la faille</a:t>
            </a:r>
          </a:p>
          <a:p>
            <a:pPr>
              <a:defRPr sz="2800">
                <a:solidFill>
                  <a:srgbClr val="000000"/>
                </a:solidFill>
              </a:defRPr>
            </a:pPr>
            <a:r>
              <a:t>en s’appuyant</a:t>
            </a:r>
            <a:br/>
            <a:r>
              <a:t>sur des sources</a:t>
            </a:r>
          </a:p>
        </p:txBody>
      </p:sp>
      <p:sp>
        <p:nvSpPr>
          <p:cNvPr id="1158" name="Insulter : « T’es juste un imbécile »"/>
          <p:cNvSpPr txBox="1"/>
          <p:nvPr/>
        </p:nvSpPr>
        <p:spPr>
          <a:xfrm>
            <a:off x="11467875" y="10747811"/>
            <a:ext cx="9192681" cy="56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Insulter : « T’es juste un imbécile »</a:t>
            </a:r>
          </a:p>
        </p:txBody>
      </p:sp>
      <p:sp>
        <p:nvSpPr>
          <p:cNvPr id="1159" name="Affirmer « Tu ne sais pas de quoi tu parles »"/>
          <p:cNvSpPr txBox="1"/>
          <p:nvPr/>
        </p:nvSpPr>
        <p:spPr>
          <a:xfrm>
            <a:off x="11467875" y="9588553"/>
            <a:ext cx="9192681" cy="56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Affirmer « Tu ne sais pas de quoi tu parles »</a:t>
            </a:r>
          </a:p>
        </p:txBody>
      </p:sp>
      <p:sp>
        <p:nvSpPr>
          <p:cNvPr id="1160" name="S’en prendre à la forme plutôt qu’au fond…"/>
          <p:cNvSpPr txBox="1"/>
          <p:nvPr/>
        </p:nvSpPr>
        <p:spPr>
          <a:xfrm>
            <a:off x="11367736" y="8213394"/>
            <a:ext cx="9192682" cy="99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t>S’en prendre à la forme plutôt qu’au fond</a:t>
            </a:r>
          </a:p>
          <a:p>
            <a:pPr>
              <a:defRPr sz="2800">
                <a:solidFill>
                  <a:srgbClr val="FFFFFF"/>
                </a:solidFill>
              </a:defRPr>
            </a:pPr>
            <a:r>
              <a:t>Faire des amalgames douteux</a:t>
            </a:r>
          </a:p>
        </p:txBody>
      </p:sp>
      <p:sp>
        <p:nvSpPr>
          <p:cNvPr id="1161" name="Défendre un point de vue divergent sans s’appuyer sur des fondements"/>
          <p:cNvSpPr txBox="1"/>
          <p:nvPr/>
        </p:nvSpPr>
        <p:spPr>
          <a:xfrm>
            <a:off x="12519392" y="7032869"/>
            <a:ext cx="7089647" cy="99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t>Défendre un point de vue divergent</a:t>
            </a:r>
            <a:br/>
            <a:r>
              <a:t>sans s’appuyer sur des fondements</a:t>
            </a:r>
          </a:p>
        </p:txBody>
      </p:sp>
      <p:sp>
        <p:nvSpPr>
          <p:cNvPr id="1162" name="Réfuter en s’appuyant…"/>
          <p:cNvSpPr txBox="1"/>
          <p:nvPr/>
        </p:nvSpPr>
        <p:spPr>
          <a:xfrm>
            <a:off x="13592509" y="5509501"/>
            <a:ext cx="4743134" cy="1238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400">
                <a:solidFill>
                  <a:srgbClr val="000000"/>
                </a:solidFill>
              </a:defRPr>
            </a:pPr>
            <a:r>
              <a:t>Réfuter en s’appuyant</a:t>
            </a:r>
          </a:p>
          <a:p>
            <a:pPr>
              <a:defRPr sz="2400">
                <a:solidFill>
                  <a:srgbClr val="000000"/>
                </a:solidFill>
              </a:defRPr>
            </a:pPr>
            <a:r>
              <a:t>sur un raisonnement solide</a:t>
            </a:r>
            <a:br/>
            <a:r>
              <a:t>et/ou sur des faits</a:t>
            </a:r>
          </a:p>
        </p:txBody>
      </p:sp>
      <p:sp>
        <p:nvSpPr>
          <p:cNvPr id="1163" name="Ligne"/>
          <p:cNvSpPr/>
          <p:nvPr/>
        </p:nvSpPr>
        <p:spPr>
          <a:xfrm flipV="1">
            <a:off x="10385451" y="1267591"/>
            <a:ext cx="1" cy="10339725"/>
          </a:xfrm>
          <a:prstGeom prst="line">
            <a:avLst/>
          </a:prstGeom>
          <a:ln w="63500">
            <a:solidFill>
              <a:srgbClr val="FFFFFF"/>
            </a:solidFill>
            <a:prstDash val="sysDot"/>
            <a:miter lim="400000"/>
            <a:headEnd type="stealth"/>
            <a:tailEnd type="stealth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164" name="+ dans le jugement…"/>
          <p:cNvSpPr txBox="1"/>
          <p:nvPr/>
        </p:nvSpPr>
        <p:spPr>
          <a:xfrm>
            <a:off x="6901567" y="9426275"/>
            <a:ext cx="3202001" cy="216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/>
            <a:r>
              <a:t>+</a:t>
            </a:r>
            <a:br/>
            <a:r>
              <a:rPr sz="2600"/>
              <a:t>dans le jugement</a:t>
            </a:r>
            <a:endParaRPr sz="2600"/>
          </a:p>
          <a:p>
            <a:pPr algn="r"/>
            <a:r>
              <a:rPr sz="2600"/>
              <a:t>dans l’affrontement</a:t>
            </a:r>
            <a:endParaRPr sz="2600"/>
          </a:p>
          <a:p>
            <a:pPr algn="r"/>
            <a:r>
              <a:rPr sz="2600"/>
              <a:t>dans l’injure</a:t>
            </a:r>
          </a:p>
        </p:txBody>
      </p:sp>
      <p:sp>
        <p:nvSpPr>
          <p:cNvPr id="1165" name="+ dans la réflexion…"/>
          <p:cNvSpPr txBox="1"/>
          <p:nvPr/>
        </p:nvSpPr>
        <p:spPr>
          <a:xfrm>
            <a:off x="10572642" y="1316457"/>
            <a:ext cx="2743683" cy="257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/>
            <a:r>
              <a:t>+</a:t>
            </a:r>
            <a:br/>
            <a:r>
              <a:rPr sz="2600"/>
              <a:t>dans la réflexion</a:t>
            </a:r>
            <a:endParaRPr sz="2600"/>
          </a:p>
          <a:p>
            <a:pPr algn="l"/>
            <a:r>
              <a:rPr sz="2600"/>
              <a:t>dans l’analyse </a:t>
            </a:r>
            <a:endParaRPr sz="2600"/>
          </a:p>
          <a:p>
            <a:pPr algn="l"/>
            <a:r>
              <a:rPr sz="2600"/>
              <a:t>dans le débat</a:t>
            </a:r>
            <a:endParaRPr sz="2600"/>
          </a:p>
        </p:txBody>
      </p:sp>
      <p:sp>
        <p:nvSpPr>
          <p:cNvPr id="1166" name="Tendance…"/>
          <p:cNvSpPr txBox="1"/>
          <p:nvPr/>
        </p:nvSpPr>
        <p:spPr>
          <a:xfrm>
            <a:off x="6446921" y="9405447"/>
            <a:ext cx="3195473" cy="745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sz="1900">
                <a:solidFill>
                  <a:srgbClr val="FFFFFF"/>
                </a:solidFill>
              </a:defRPr>
            </a:pPr>
            <a:r>
              <a:t>Tendance</a:t>
            </a:r>
          </a:p>
          <a:p>
            <a:pPr algn="r">
              <a:defRPr sz="1900">
                <a:solidFill>
                  <a:srgbClr val="FFFFFF"/>
                </a:solidFill>
              </a:defRPr>
            </a:pPr>
            <a:r>
              <a:t>à des affirmations gratuites</a:t>
            </a:r>
          </a:p>
        </p:txBody>
      </p:sp>
      <p:sp>
        <p:nvSpPr>
          <p:cNvPr id="1167" name="Tendance à un argumentaire éclairé"/>
          <p:cNvSpPr txBox="1"/>
          <p:nvPr/>
        </p:nvSpPr>
        <p:spPr>
          <a:xfrm>
            <a:off x="11128510" y="1667241"/>
            <a:ext cx="4116757" cy="440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900">
                <a:solidFill>
                  <a:srgbClr val="FFFFFF"/>
                </a:solidFill>
              </a:defRPr>
            </a:lvl1pPr>
          </a:lstStyle>
          <a:p>
            <a:pPr/>
            <a:r>
              <a:t>Tendance à un argumentaire éclairé</a:t>
            </a:r>
          </a:p>
        </p:txBody>
      </p:sp>
      <p:sp>
        <p:nvSpPr>
          <p:cNvPr id="1168" name="État d’esprit, état d’âme"/>
          <p:cNvSpPr txBox="1"/>
          <p:nvPr/>
        </p:nvSpPr>
        <p:spPr>
          <a:xfrm>
            <a:off x="1223959" y="1111855"/>
            <a:ext cx="5801488" cy="75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/>
            </a:lvl1pPr>
          </a:lstStyle>
          <a:p>
            <a:pPr/>
            <a:r>
              <a:t>État d’esprit, état d’âme</a:t>
            </a:r>
          </a:p>
        </p:txBody>
      </p:sp>
      <p:sp>
        <p:nvSpPr>
          <p:cNvPr id="1169" name="Triangle"/>
          <p:cNvSpPr/>
          <p:nvPr/>
        </p:nvSpPr>
        <p:spPr>
          <a:xfrm>
            <a:off x="13797387" y="1302712"/>
            <a:ext cx="4275937" cy="4175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>
              <a:alpha val="7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2" dur="10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2" dur="10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66" grpId="2"/>
      <p:bldP build="whole" bldLvl="1" animBg="1" rev="0" advAuto="0" spid="1169" grpId="4"/>
      <p:bldP build="whole" bldLvl="1" animBg="1" rev="0" advAuto="0" spid="1167" grpId="3"/>
      <p:bldP build="whole" bldLvl="1" animBg="1" rev="0" advAuto="0" spid="1156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Des actes de communication pondérés…"/>
          <p:cNvSpPr txBox="1"/>
          <p:nvPr/>
        </p:nvSpPr>
        <p:spPr>
          <a:xfrm>
            <a:off x="4679683" y="4353416"/>
            <a:ext cx="15024634" cy="5009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6300"/>
            </a:pPr>
            <a:r>
              <a:rPr>
                <a:solidFill>
                  <a:schemeClr val="accent3">
                    <a:hueOff val="-161208"/>
                    <a:satOff val="21110"/>
                    <a:lumOff val="21634"/>
                  </a:schemeClr>
                </a:solidFill>
              </a:rPr>
              <a:t>Des</a:t>
            </a:r>
            <a:r>
              <a:t> </a:t>
            </a:r>
            <a:r>
              <a:rPr>
                <a:solidFill>
                  <a:schemeClr val="accent3">
                    <a:hueOff val="-161208"/>
                    <a:satOff val="21110"/>
                    <a:lumOff val="21634"/>
                  </a:schemeClr>
                </a:solidFill>
              </a:rPr>
              <a:t>actes de communication pondérés</a:t>
            </a:r>
            <a:endParaRPr>
              <a:solidFill>
                <a:schemeClr val="accent3">
                  <a:hueOff val="-161208"/>
                  <a:satOff val="21110"/>
                  <a:lumOff val="21634"/>
                </a:schemeClr>
              </a:solidFill>
            </a:endParaRPr>
          </a:p>
          <a:p>
            <a:pPr>
              <a:defRPr sz="6300"/>
            </a:pPr>
          </a:p>
          <a:p>
            <a:pPr>
              <a:defRPr sz="6300"/>
            </a:pPr>
            <a:r>
              <a:t>Lorsque l’intelligence prime,</a:t>
            </a:r>
          </a:p>
          <a:p>
            <a:pPr>
              <a:defRPr sz="6300"/>
            </a:pPr>
            <a:r>
              <a:t>l’esprit s’élève et les propos deviennent</a:t>
            </a:r>
          </a:p>
          <a:p>
            <a:pPr>
              <a:defRPr sz="6300"/>
            </a:pPr>
            <a:r>
              <a:t>constructifs et, parfois, même créatifs.</a:t>
            </a:r>
          </a:p>
        </p:txBody>
      </p:sp>
      <p:sp>
        <p:nvSpPr>
          <p:cNvPr id="1172" name="Éducation aux médias"/>
          <p:cNvSpPr txBox="1"/>
          <p:nvPr/>
        </p:nvSpPr>
        <p:spPr>
          <a:xfrm>
            <a:off x="16869088" y="577223"/>
            <a:ext cx="6920713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Éducation aux médias</a:t>
            </a:r>
          </a:p>
        </p:txBody>
      </p:sp>
      <p:sp>
        <p:nvSpPr>
          <p:cNvPr id="1173" name="La technologie pour créer- Éducation aux médias"/>
          <p:cNvSpPr txBox="1"/>
          <p:nvPr/>
        </p:nvSpPr>
        <p:spPr>
          <a:xfrm>
            <a:off x="8633900" y="577223"/>
            <a:ext cx="15155901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créer- Éducation aux médias</a:t>
            </a:r>
          </a:p>
        </p:txBody>
      </p:sp>
      <p:sp>
        <p:nvSpPr>
          <p:cNvPr id="1174" name="Des actes de communication pondérés…"/>
          <p:cNvSpPr txBox="1"/>
          <p:nvPr/>
        </p:nvSpPr>
        <p:spPr>
          <a:xfrm>
            <a:off x="4679683" y="4353416"/>
            <a:ext cx="15024634" cy="5009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6300"/>
            </a:pPr>
            <a:r>
              <a:rPr>
                <a:solidFill>
                  <a:schemeClr val="accent3">
                    <a:hueOff val="-161208"/>
                    <a:satOff val="21110"/>
                    <a:lumOff val="21634"/>
                  </a:schemeClr>
                </a:solidFill>
              </a:rPr>
              <a:t>Des</a:t>
            </a:r>
            <a:r>
              <a:t> </a:t>
            </a:r>
            <a:r>
              <a:rPr>
                <a:solidFill>
                  <a:schemeClr val="accent3">
                    <a:hueOff val="-161208"/>
                    <a:satOff val="21110"/>
                    <a:lumOff val="21634"/>
                  </a:schemeClr>
                </a:solidFill>
              </a:rPr>
              <a:t>actes de communication pondérés</a:t>
            </a:r>
            <a:endParaRPr>
              <a:solidFill>
                <a:schemeClr val="accent3">
                  <a:hueOff val="-161208"/>
                  <a:satOff val="21110"/>
                  <a:lumOff val="21634"/>
                </a:schemeClr>
              </a:solidFill>
            </a:endParaRPr>
          </a:p>
          <a:p>
            <a:pPr>
              <a:defRPr sz="6300"/>
            </a:pPr>
          </a:p>
          <a:p>
            <a:pPr>
              <a:defRPr sz="6300"/>
            </a:pPr>
            <a:r>
              <a:t>Lorsque l’intelligence prime,</a:t>
            </a:r>
          </a:p>
          <a:p>
            <a:pPr>
              <a:defRPr sz="6300"/>
            </a:pPr>
            <a:r>
              <a:t>l’esprit s’élève et les propos deviennent</a:t>
            </a:r>
          </a:p>
          <a:p>
            <a:pPr>
              <a:defRPr sz="6300"/>
            </a:pPr>
            <a:r>
              <a:t>constructifs </a:t>
            </a:r>
            <a:r>
              <a:rPr>
                <a:solidFill>
                  <a:srgbClr val="6DF276"/>
                </a:solidFill>
              </a:rPr>
              <a:t>et, parfois, même créatifs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4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7600" y="1492250"/>
            <a:ext cx="15328900" cy="10731500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177" name="La technologie pour créer- Éducation aux médias"/>
          <p:cNvSpPr txBox="1"/>
          <p:nvPr/>
        </p:nvSpPr>
        <p:spPr>
          <a:xfrm>
            <a:off x="8633900" y="577223"/>
            <a:ext cx="15155901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créer- Éducation aux médias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roupe"/>
          <p:cNvGrpSpPr/>
          <p:nvPr/>
        </p:nvGrpSpPr>
        <p:grpSpPr>
          <a:xfrm>
            <a:off x="6202097" y="4115102"/>
            <a:ext cx="15290801" cy="3394046"/>
            <a:chOff x="0" y="0"/>
            <a:chExt cx="15290800" cy="3394045"/>
          </a:xfrm>
        </p:grpSpPr>
        <p:pic>
          <p:nvPicPr>
            <p:cNvPr id="1179" name="Image" descr="Imag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5290800" cy="3394046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18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96" t="0" r="1905" b="3726"/>
            <a:stretch>
              <a:fillRect/>
            </a:stretch>
          </p:blipFill>
          <p:spPr>
            <a:xfrm>
              <a:off x="112026" y="153972"/>
              <a:ext cx="15035201" cy="3166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84" name="Groupe"/>
          <p:cNvGrpSpPr/>
          <p:nvPr/>
        </p:nvGrpSpPr>
        <p:grpSpPr>
          <a:xfrm>
            <a:off x="6199030" y="7507231"/>
            <a:ext cx="15290801" cy="2796847"/>
            <a:chOff x="0" y="0"/>
            <a:chExt cx="15290800" cy="2796845"/>
          </a:xfrm>
        </p:grpSpPr>
        <p:pic>
          <p:nvPicPr>
            <p:cNvPr id="118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845"/>
              <a:ext cx="15290800" cy="2794001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18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987" b="4159"/>
            <a:stretch>
              <a:fillRect/>
            </a:stretch>
          </p:blipFill>
          <p:spPr>
            <a:xfrm>
              <a:off x="85616" y="0"/>
              <a:ext cx="15026667" cy="2714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85" name="La technologie pour créer- Éducation aux médias"/>
          <p:cNvSpPr txBox="1"/>
          <p:nvPr/>
        </p:nvSpPr>
        <p:spPr>
          <a:xfrm>
            <a:off x="8633900" y="577223"/>
            <a:ext cx="15155901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créer- Éducation aux médias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La technologie pour créer- Éducation aux médias"/>
          <p:cNvSpPr txBox="1"/>
          <p:nvPr/>
        </p:nvSpPr>
        <p:spPr>
          <a:xfrm>
            <a:off x="8633900" y="577223"/>
            <a:ext cx="15155901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La technologie pour créer- Éducation aux médias</a:t>
            </a:r>
          </a:p>
        </p:txBody>
      </p:sp>
      <p:pic>
        <p:nvPicPr>
          <p:cNvPr id="1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3463" y="508143"/>
            <a:ext cx="15290801" cy="279400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118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930" t="0" r="0" b="3403"/>
          <a:stretch>
            <a:fillRect/>
          </a:stretch>
        </p:blipFill>
        <p:spPr>
          <a:xfrm>
            <a:off x="6284451" y="561654"/>
            <a:ext cx="15098213" cy="2625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3463" y="3299442"/>
            <a:ext cx="15290801" cy="279400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1191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5334" r="0" b="0"/>
          <a:stretch>
            <a:fillRect/>
          </a:stretch>
        </p:blipFill>
        <p:spPr>
          <a:xfrm>
            <a:off x="6245359" y="3401996"/>
            <a:ext cx="15024101" cy="2608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2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93463" y="10417178"/>
            <a:ext cx="15290801" cy="280670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grpSp>
        <p:nvGrpSpPr>
          <p:cNvPr id="1195" name="Groupe"/>
          <p:cNvGrpSpPr/>
          <p:nvPr/>
        </p:nvGrpSpPr>
        <p:grpSpPr>
          <a:xfrm>
            <a:off x="6193463" y="6104301"/>
            <a:ext cx="15290801" cy="4308529"/>
            <a:chOff x="0" y="0"/>
            <a:chExt cx="15290800" cy="4308528"/>
          </a:xfrm>
        </p:grpSpPr>
        <p:pic>
          <p:nvPicPr>
            <p:cNvPr id="119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5290800" cy="4308529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194" name="Rectangle"/>
            <p:cNvSpPr/>
            <p:nvPr/>
          </p:nvSpPr>
          <p:spPr>
            <a:xfrm>
              <a:off x="620233" y="1519263"/>
              <a:ext cx="667031" cy="2784476"/>
            </a:xfrm>
            <a:prstGeom prst="rect">
              <a:avLst/>
            </a:prstGeom>
            <a:solidFill>
              <a:srgbClr val="F5F8F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3:o"/>
          <p:cNvSpPr/>
          <p:nvPr/>
        </p:nvSpPr>
        <p:spPr>
          <a:xfrm>
            <a:off x="9360693" y="4224453"/>
            <a:ext cx="5284768" cy="5231744"/>
          </a:xfrm>
          <a:prstGeom prst="ellipse">
            <a:avLst/>
          </a:prstGeom>
          <a:gradFill>
            <a:gsLst>
              <a:gs pos="37823">
                <a:srgbClr val="4F4F4F"/>
              </a:gs>
              <a:gs pos="69919">
                <a:srgbClr val="9C9C9C"/>
              </a:gs>
              <a:gs pos="100000">
                <a:srgbClr val="E8E8E8"/>
              </a:gs>
            </a:gsLst>
            <a:lin ang="16020000"/>
          </a:gra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4400">
                <a:solidFill>
                  <a:srgbClr val="D8D8D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3:o</a:t>
            </a:r>
          </a:p>
        </p:txBody>
      </p:sp>
      <p:sp>
        <p:nvSpPr>
          <p:cNvPr id="1198" name="En quoi la technologie est elle profitable pour les élèves ?"/>
          <p:cNvSpPr txBox="1"/>
          <p:nvPr/>
        </p:nvSpPr>
        <p:spPr>
          <a:xfrm>
            <a:off x="6099386" y="577223"/>
            <a:ext cx="17690517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En quoi la technologie est elle profitable pour les élèves ?</a:t>
            </a:r>
          </a:p>
        </p:txBody>
      </p:sp>
      <p:pic>
        <p:nvPicPr>
          <p:cNvPr id="1199" name="Tete.png" descr="Te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4304" y="630170"/>
            <a:ext cx="6129485" cy="51627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</p:spPr>
      </p:pic>
      <p:pic>
        <p:nvPicPr>
          <p:cNvPr id="12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32198" y="1186585"/>
            <a:ext cx="3200401" cy="322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1" name="Cerveau"/>
          <p:cNvSpPr txBox="1"/>
          <p:nvPr/>
        </p:nvSpPr>
        <p:spPr>
          <a:xfrm>
            <a:off x="2772760" y="5642681"/>
            <a:ext cx="4701500" cy="14493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6400">
                <a:solidFill>
                  <a:srgbClr val="4DBA3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Cerveau</a:t>
            </a:r>
          </a:p>
        </p:txBody>
      </p:sp>
      <p:sp>
        <p:nvSpPr>
          <p:cNvPr id="1202" name="Bureau"/>
          <p:cNvSpPr txBox="1"/>
          <p:nvPr/>
        </p:nvSpPr>
        <p:spPr>
          <a:xfrm>
            <a:off x="20457070" y="5888121"/>
            <a:ext cx="3376994" cy="14493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6400">
                <a:solidFill>
                  <a:srgbClr val="FFE74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Bureau</a:t>
            </a:r>
          </a:p>
        </p:txBody>
      </p:sp>
      <p:sp>
        <p:nvSpPr>
          <p:cNvPr id="1203" name="Tableau"/>
          <p:cNvSpPr txBox="1"/>
          <p:nvPr/>
        </p:nvSpPr>
        <p:spPr>
          <a:xfrm>
            <a:off x="1415334" y="7402586"/>
            <a:ext cx="3587435" cy="14493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6400">
                <a:solidFill>
                  <a:srgbClr val="4487F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Tableau</a:t>
            </a:r>
          </a:p>
        </p:txBody>
      </p:sp>
      <p:sp>
        <p:nvSpPr>
          <p:cNvPr id="1204" name="Réseau"/>
          <p:cNvSpPr txBox="1"/>
          <p:nvPr/>
        </p:nvSpPr>
        <p:spPr>
          <a:xfrm>
            <a:off x="19192710" y="12090372"/>
            <a:ext cx="3409582" cy="14493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6400">
                <a:solidFill>
                  <a:srgbClr val="D0200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Réseau</a:t>
            </a:r>
          </a:p>
        </p:txBody>
      </p:sp>
      <p:grpSp>
        <p:nvGrpSpPr>
          <p:cNvPr id="1211" name="Groupe"/>
          <p:cNvGrpSpPr/>
          <p:nvPr/>
        </p:nvGrpSpPr>
        <p:grpSpPr>
          <a:xfrm>
            <a:off x="6714788" y="3795966"/>
            <a:ext cx="9021603" cy="8399237"/>
            <a:chOff x="0" y="1520750"/>
            <a:chExt cx="9021601" cy="8399236"/>
          </a:xfrm>
        </p:grpSpPr>
        <p:grpSp>
          <p:nvGrpSpPr>
            <p:cNvPr id="1207" name="Groupe"/>
            <p:cNvGrpSpPr/>
            <p:nvPr/>
          </p:nvGrpSpPr>
          <p:grpSpPr>
            <a:xfrm>
              <a:off x="0" y="5458209"/>
              <a:ext cx="4461777" cy="4461778"/>
              <a:chOff x="0" y="0"/>
              <a:chExt cx="4461776" cy="4461776"/>
            </a:xfrm>
          </p:grpSpPr>
          <p:sp>
            <p:nvSpPr>
              <p:cNvPr id="1205" name="Flèche"/>
              <p:cNvSpPr/>
              <p:nvPr/>
            </p:nvSpPr>
            <p:spPr>
              <a:xfrm flipH="1" rot="18900000">
                <a:off x="-40324" y="1347148"/>
                <a:ext cx="4542426" cy="1767481"/>
              </a:xfrm>
              <a:prstGeom prst="rightArrow">
                <a:avLst>
                  <a:gd name="adj1" fmla="val 32000"/>
                  <a:gd name="adj2" fmla="val 44000"/>
                </a:avLst>
              </a:prstGeom>
              <a:solidFill>
                <a:srgbClr val="4487FA"/>
              </a:solidFill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1800">
                    <a:solidFill>
                      <a:srgbClr val="FFFFFF"/>
                    </a:solidFill>
                    <a:effectLst/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206" name="Objet"/>
              <p:cNvSpPr txBox="1"/>
              <p:nvPr/>
            </p:nvSpPr>
            <p:spPr>
              <a:xfrm rot="18900000">
                <a:off x="1029556" y="2660165"/>
                <a:ext cx="908148" cy="5125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sz="1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Objet</a:t>
                </a:r>
              </a:p>
            </p:txBody>
          </p:sp>
        </p:grpSp>
        <p:grpSp>
          <p:nvGrpSpPr>
            <p:cNvPr id="1210" name="Groupe"/>
            <p:cNvGrpSpPr/>
            <p:nvPr/>
          </p:nvGrpSpPr>
          <p:grpSpPr>
            <a:xfrm>
              <a:off x="6462228" y="1520750"/>
              <a:ext cx="2559374" cy="2559374"/>
              <a:chOff x="-280247" y="697991"/>
              <a:chExt cx="2559372" cy="2559373"/>
            </a:xfrm>
          </p:grpSpPr>
          <p:sp>
            <p:nvSpPr>
              <p:cNvPr id="1208" name="Flèche"/>
              <p:cNvSpPr/>
              <p:nvPr/>
            </p:nvSpPr>
            <p:spPr>
              <a:xfrm rot="18900000">
                <a:off x="72339" y="1095027"/>
                <a:ext cx="1854201" cy="1765302"/>
              </a:xfrm>
              <a:prstGeom prst="rightArrow">
                <a:avLst>
                  <a:gd name="adj1" fmla="val 31472"/>
                  <a:gd name="adj2" fmla="val 36292"/>
                </a:avLst>
              </a:prstGeom>
              <a:solidFill>
                <a:srgbClr val="FFE80B"/>
              </a:solidFill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209" name="Objets"/>
              <p:cNvSpPr txBox="1"/>
              <p:nvPr/>
            </p:nvSpPr>
            <p:spPr>
              <a:xfrm rot="18900000">
                <a:off x="732923" y="1570636"/>
                <a:ext cx="824349" cy="410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sz="1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Objets</a:t>
                </a:r>
              </a:p>
            </p:txBody>
          </p:sp>
        </p:grpSp>
      </p:grpSp>
      <p:pic>
        <p:nvPicPr>
          <p:cNvPr id="1212" name="mobilier6.png" descr="mobilier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65487" y="916828"/>
            <a:ext cx="7066651" cy="7066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8" name="Groupe"/>
          <p:cNvGrpSpPr/>
          <p:nvPr/>
        </p:nvGrpSpPr>
        <p:grpSpPr>
          <a:xfrm>
            <a:off x="17263792" y="1759085"/>
            <a:ext cx="3834908" cy="1728289"/>
            <a:chOff x="141398" y="-63500"/>
            <a:chExt cx="3834907" cy="1728287"/>
          </a:xfrm>
        </p:grpSpPr>
        <p:pic>
          <p:nvPicPr>
            <p:cNvPr id="1213" name="droppedImage.tiff" descr="droppedImage.tiff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668369" y="565593"/>
              <a:ext cx="1307937" cy="9897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4" name="droppedImage.tiff" descr="droppedImage.tif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1398" y="-63500"/>
              <a:ext cx="972115" cy="1608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5" name="droppedImage.tiff" descr="droppedImage.tif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670269" y="227933"/>
              <a:ext cx="530245" cy="8194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6" name="droppedImage.tiff" descr="droppedImage.tif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31187" y="773425"/>
              <a:ext cx="813042" cy="7289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7" name="droppedImage.tiff" descr="droppedImage.tif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431659" y="1078163"/>
              <a:ext cx="1007465" cy="586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21" name="Groupe"/>
          <p:cNvGrpSpPr/>
          <p:nvPr/>
        </p:nvGrpSpPr>
        <p:grpSpPr>
          <a:xfrm>
            <a:off x="13548128" y="-1013885"/>
            <a:ext cx="10190213" cy="7956941"/>
            <a:chOff x="2862789" y="0"/>
            <a:chExt cx="10190212" cy="7956939"/>
          </a:xfrm>
        </p:grpSpPr>
        <p:sp>
          <p:nvSpPr>
            <p:cNvPr id="1219" name="Rectangle aux angles arrondis"/>
            <p:cNvSpPr/>
            <p:nvPr/>
          </p:nvSpPr>
          <p:spPr>
            <a:xfrm>
              <a:off x="2862789" y="0"/>
              <a:ext cx="10190214" cy="7956940"/>
            </a:xfrm>
            <a:prstGeom prst="roundRect">
              <a:avLst>
                <a:gd name="adj" fmla="val 4102"/>
              </a:avLst>
            </a:prstGeom>
            <a:solidFill>
              <a:srgbClr val="FFE74B">
                <a:alpha val="90000"/>
              </a:srgbClr>
            </a:solidFill>
            <a:ln w="6350" cap="flat">
              <a:solidFill>
                <a:srgbClr val="000000">
                  <a:alpha val="9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220" name="Support papier Romans,  albums, magazines, journaux, dictionnaires...…"/>
            <p:cNvSpPr txBox="1"/>
            <p:nvPr/>
          </p:nvSpPr>
          <p:spPr>
            <a:xfrm>
              <a:off x="3664433" y="1452610"/>
              <a:ext cx="8683012" cy="5377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r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b="1"/>
                <a:t>Support papier</a:t>
              </a:r>
              <a:br/>
              <a:r>
                <a:t>Romans,  albums, magazines, journaux, dictionnaires...</a:t>
              </a:r>
            </a:p>
            <a:p>
              <a:pPr algn="r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</a:p>
            <a:p>
              <a:pPr algn="r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b="1"/>
                <a:t>Outils numériques</a:t>
              </a:r>
              <a:r>
                <a:t> </a:t>
              </a:r>
            </a:p>
            <a:p>
              <a:pPr algn="r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Ordinateur portable et tablette</a:t>
              </a:r>
            </a:p>
            <a:p>
              <a:pPr lvl="1" indent="342900" algn="r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Fureteur</a:t>
              </a:r>
            </a:p>
            <a:p>
              <a:pPr lvl="1" indent="342900" algn="r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Wikipedia</a:t>
              </a:r>
              <a:br/>
              <a:r>
                <a:t>Google Map • Google Earth</a:t>
              </a:r>
              <a:br/>
              <a:r>
                <a:t>Flickr • </a:t>
              </a:r>
              <a:r>
                <a:rPr i="1"/>
                <a:t>Instagram</a:t>
              </a:r>
            </a:p>
          </p:txBody>
        </p:sp>
      </p:grpSp>
      <p:grpSp>
        <p:nvGrpSpPr>
          <p:cNvPr id="1228" name="Groupe"/>
          <p:cNvGrpSpPr/>
          <p:nvPr/>
        </p:nvGrpSpPr>
        <p:grpSpPr>
          <a:xfrm>
            <a:off x="7705517" y="4236535"/>
            <a:ext cx="8595120" cy="6705901"/>
            <a:chOff x="-198203" y="418429"/>
            <a:chExt cx="8595119" cy="6705900"/>
          </a:xfrm>
        </p:grpSpPr>
        <p:grpSp>
          <p:nvGrpSpPr>
            <p:cNvPr id="1224" name="Groupe"/>
            <p:cNvGrpSpPr/>
            <p:nvPr/>
          </p:nvGrpSpPr>
          <p:grpSpPr>
            <a:xfrm>
              <a:off x="-198204" y="418429"/>
              <a:ext cx="2574584" cy="2574584"/>
              <a:chOff x="0" y="0"/>
              <a:chExt cx="2574582" cy="2574582"/>
            </a:xfrm>
          </p:grpSpPr>
          <p:sp>
            <p:nvSpPr>
              <p:cNvPr id="1222" name="Flèche"/>
              <p:cNvSpPr/>
              <p:nvPr/>
            </p:nvSpPr>
            <p:spPr>
              <a:xfrm flipH="1" rot="2700000">
                <a:off x="350526" y="403551"/>
                <a:ext cx="1873531" cy="1767481"/>
              </a:xfrm>
              <a:prstGeom prst="rightArrow">
                <a:avLst>
                  <a:gd name="adj1" fmla="val 32000"/>
                  <a:gd name="adj2" fmla="val 44000"/>
                </a:avLst>
              </a:prstGeom>
              <a:solidFill>
                <a:srgbClr val="55BA14"/>
              </a:solidFill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223" name="Sujet"/>
              <p:cNvSpPr txBox="1"/>
              <p:nvPr/>
            </p:nvSpPr>
            <p:spPr>
              <a:xfrm rot="2845849">
                <a:off x="1025873" y="1130210"/>
                <a:ext cx="791950" cy="5125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sz="1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Sujet</a:t>
                </a:r>
              </a:p>
            </p:txBody>
          </p:sp>
        </p:grpSp>
        <p:grpSp>
          <p:nvGrpSpPr>
            <p:cNvPr id="1227" name="Groupe"/>
            <p:cNvGrpSpPr/>
            <p:nvPr/>
          </p:nvGrpSpPr>
          <p:grpSpPr>
            <a:xfrm>
              <a:off x="4984968" y="3712382"/>
              <a:ext cx="3411948" cy="3411948"/>
              <a:chOff x="0" y="0"/>
              <a:chExt cx="3411947" cy="3411947"/>
            </a:xfrm>
          </p:grpSpPr>
          <p:sp>
            <p:nvSpPr>
              <p:cNvPr id="1225" name="Flèche"/>
              <p:cNvSpPr/>
              <p:nvPr/>
            </p:nvSpPr>
            <p:spPr>
              <a:xfrm rot="2700000">
                <a:off x="177102" y="822233"/>
                <a:ext cx="3057743" cy="1767481"/>
              </a:xfrm>
              <a:prstGeom prst="rightArrow">
                <a:avLst>
                  <a:gd name="adj1" fmla="val 32000"/>
                  <a:gd name="adj2" fmla="val 44000"/>
                </a:avLst>
              </a:prstGeom>
              <a:solidFill>
                <a:srgbClr val="D02002"/>
              </a:solidFill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226" name="Sujets"/>
              <p:cNvSpPr txBox="1"/>
              <p:nvPr/>
            </p:nvSpPr>
            <p:spPr>
              <a:xfrm rot="2665849">
                <a:off x="1399374" y="1584081"/>
                <a:ext cx="914362" cy="5125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sz="1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>
                  <a:defRPr>
                    <a:effectLst/>
                  </a:defRPr>
                </a:pPr>
                <a:r>
                  <a:t>Sujets</a:t>
                </a:r>
              </a:p>
            </p:txBody>
          </p:sp>
        </p:grpSp>
      </p:grpSp>
      <p:pic>
        <p:nvPicPr>
          <p:cNvPr id="1229" name="droppedImage.tiff" descr="droppedImage.tif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592215" y="8001726"/>
            <a:ext cx="4283667" cy="5257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0" name="droppedImage.tiff" descr="droppedImage.tif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573248" y="9576473"/>
            <a:ext cx="2496254" cy="22273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3" name="Groupe"/>
          <p:cNvGrpSpPr/>
          <p:nvPr/>
        </p:nvGrpSpPr>
        <p:grpSpPr>
          <a:xfrm>
            <a:off x="29994" y="7038376"/>
            <a:ext cx="11030682" cy="7284326"/>
            <a:chOff x="-267654" y="2397796"/>
            <a:chExt cx="11030681" cy="7284324"/>
          </a:xfrm>
        </p:grpSpPr>
        <p:sp>
          <p:nvSpPr>
            <p:cNvPr id="1231" name="Rectangle aux angles arrondis"/>
            <p:cNvSpPr/>
            <p:nvPr/>
          </p:nvSpPr>
          <p:spPr>
            <a:xfrm>
              <a:off x="1443808" y="2397796"/>
              <a:ext cx="9319219" cy="7273914"/>
            </a:xfrm>
            <a:prstGeom prst="roundRect">
              <a:avLst>
                <a:gd name="adj" fmla="val 5139"/>
              </a:avLst>
            </a:prstGeom>
            <a:solidFill>
              <a:srgbClr val="4487FA">
                <a:alpha val="90000"/>
              </a:srgbClr>
            </a:solidFill>
            <a:ln w="6350" cap="flat">
              <a:solidFill>
                <a:srgbClr val="000000">
                  <a:alpha val="9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232" name="Modélisation…"/>
            <p:cNvSpPr txBox="1"/>
            <p:nvPr/>
          </p:nvSpPr>
          <p:spPr>
            <a:xfrm>
              <a:off x="-267655" y="2794993"/>
              <a:ext cx="9096682" cy="68871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r" defTabSz="584200">
                <a:defRPr b="1"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Modélisation</a:t>
              </a:r>
            </a:p>
            <a:p>
              <a:pPr algn="r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avec un canevas ouvert</a:t>
              </a:r>
              <a:br/>
              <a:r>
                <a:t>(scénarimage, stratégies de lecture)</a:t>
              </a:r>
              <a:br/>
              <a:br>
                <a:rPr b="1"/>
              </a:br>
              <a:r>
                <a:t>dans Google Maps ou dans Google Earth</a:t>
              </a:r>
              <a:br/>
              <a:r>
                <a:t>(assemblage)</a:t>
              </a:r>
            </a:p>
            <a:p>
              <a:pPr algn="r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</a:p>
            <a:p>
              <a:pPr algn="r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b="1"/>
                <a:t>Présentation</a:t>
              </a:r>
              <a:r>
                <a:t> </a:t>
              </a:r>
              <a:br/>
              <a:r>
                <a:t>de la démarche des élèves</a:t>
              </a:r>
              <a:br/>
              <a:r>
                <a:t>(avec rétroaction des pairs)</a:t>
              </a:r>
            </a:p>
          </p:txBody>
        </p:sp>
      </p:grpSp>
      <p:grpSp>
        <p:nvGrpSpPr>
          <p:cNvPr id="1236" name="Groupe"/>
          <p:cNvGrpSpPr/>
          <p:nvPr/>
        </p:nvGrpSpPr>
        <p:grpSpPr>
          <a:xfrm>
            <a:off x="15876176" y="7944457"/>
            <a:ext cx="5168901" cy="4267201"/>
            <a:chOff x="0" y="0"/>
            <a:chExt cx="5168900" cy="4267200"/>
          </a:xfrm>
        </p:grpSpPr>
        <p:sp>
          <p:nvSpPr>
            <p:cNvPr id="1234" name="Ligne"/>
            <p:cNvSpPr/>
            <p:nvPr/>
          </p:nvSpPr>
          <p:spPr>
            <a:xfrm>
              <a:off x="452336" y="724855"/>
              <a:ext cx="2006649" cy="529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12" fill="norm" stroke="1" extrusionOk="0">
                  <a:moveTo>
                    <a:pt x="0" y="20712"/>
                  </a:moveTo>
                  <a:cubicBezTo>
                    <a:pt x="3059" y="12300"/>
                    <a:pt x="6559" y="6250"/>
                    <a:pt x="10284" y="2934"/>
                  </a:cubicBezTo>
                  <a:cubicBezTo>
                    <a:pt x="13989" y="-363"/>
                    <a:pt x="17838" y="-888"/>
                    <a:pt x="21600" y="1391"/>
                  </a:cubicBezTo>
                </a:path>
              </a:pathLst>
            </a:custGeom>
            <a:noFill/>
            <a:ln w="25400" cap="flat">
              <a:solidFill>
                <a:srgbClr val="B5BBBA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235" name="Groupe" descr="Group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5168900" cy="4267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39" name="Groupe"/>
          <p:cNvGrpSpPr/>
          <p:nvPr/>
        </p:nvGrpSpPr>
        <p:grpSpPr>
          <a:xfrm>
            <a:off x="1168266" y="-2126913"/>
            <a:ext cx="11252135" cy="8867905"/>
            <a:chOff x="1939384" y="0"/>
            <a:chExt cx="11252133" cy="8867903"/>
          </a:xfrm>
        </p:grpSpPr>
        <p:sp>
          <p:nvSpPr>
            <p:cNvPr id="1237" name="Rectangle aux angles arrondis"/>
            <p:cNvSpPr/>
            <p:nvPr/>
          </p:nvSpPr>
          <p:spPr>
            <a:xfrm>
              <a:off x="1939384" y="0"/>
              <a:ext cx="8756800" cy="8867904"/>
            </a:xfrm>
            <a:prstGeom prst="roundRect">
              <a:avLst>
                <a:gd name="adj" fmla="val 4244"/>
              </a:avLst>
            </a:prstGeom>
            <a:solidFill>
              <a:srgbClr val="4DBA3B">
                <a:alpha val="90000"/>
              </a:srgbClr>
            </a:solidFill>
            <a:ln w="6350" cap="flat">
              <a:solidFill>
                <a:srgbClr val="000000">
                  <a:alpha val="9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238" name="Connaissances conceptuelles…"/>
            <p:cNvSpPr txBox="1"/>
            <p:nvPr/>
          </p:nvSpPr>
          <p:spPr>
            <a:xfrm>
              <a:off x="2735163" y="2575579"/>
              <a:ext cx="10456355" cy="61622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584200">
                <a:defRPr b="1"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Connaissances conceptuelles</a:t>
              </a:r>
            </a:p>
            <a:p>
              <a:pPr algn="l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Se faire une image de la description d’un lieu</a:t>
              </a:r>
            </a:p>
            <a:p>
              <a:pPr algn="l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</a:p>
            <a:p>
              <a:pPr algn="l" defTabSz="584200">
                <a:defRPr b="1"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Connaissances procédurales</a:t>
              </a:r>
            </a:p>
            <a:p>
              <a:pPr algn="l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Situer le lieu </a:t>
              </a:r>
            </a:p>
            <a:p>
              <a:pPr algn="l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Assembler tous les éléments pertinents</a:t>
              </a:r>
              <a:br/>
              <a:r>
                <a:t>sélectionnés en lien avec l’extrait</a:t>
              </a:r>
            </a:p>
            <a:p>
              <a:pPr algn="l" defTabSz="584200">
                <a:defRPr b="1"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</a:p>
            <a:p>
              <a:pPr algn="l" defTabSz="584200">
                <a:defRPr b="1"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Connaissances métacognitives</a:t>
              </a:r>
            </a:p>
            <a:p>
              <a:pPr algn="l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Expliquer sa démarche  comme lecteur</a:t>
              </a:r>
            </a:p>
            <a:p>
              <a:pPr algn="l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les liens, les choix effectués...</a:t>
              </a:r>
            </a:p>
          </p:txBody>
        </p:sp>
      </p:grpSp>
      <p:grpSp>
        <p:nvGrpSpPr>
          <p:cNvPr id="1248" name="Groupe"/>
          <p:cNvGrpSpPr/>
          <p:nvPr/>
        </p:nvGrpSpPr>
        <p:grpSpPr>
          <a:xfrm>
            <a:off x="17010054" y="8439281"/>
            <a:ext cx="3361540" cy="3457010"/>
            <a:chOff x="0" y="0"/>
            <a:chExt cx="3361539" cy="3457009"/>
          </a:xfrm>
        </p:grpSpPr>
        <p:pic>
          <p:nvPicPr>
            <p:cNvPr id="1240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0" t="0" r="0" b="0"/>
            <a:stretch>
              <a:fillRect/>
            </a:stretch>
          </p:blipFill>
          <p:spPr>
            <a:xfrm>
              <a:off x="2579915" y="1048029"/>
              <a:ext cx="508001" cy="508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1241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389382" y="2304343"/>
              <a:ext cx="508001" cy="50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2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2828139" y="2010585"/>
              <a:ext cx="533401" cy="5361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3" name="Image" descr="Image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351273" y="1463757"/>
              <a:ext cx="584221" cy="584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4" name="Image" descr="Image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403656" y="461762"/>
              <a:ext cx="508001" cy="508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25400" dir="2700000">
                <a:srgbClr val="000000">
                  <a:alpha val="75000"/>
                </a:srgbClr>
              </a:outerShdw>
            </a:effectLst>
          </p:spPr>
        </p:pic>
        <p:pic>
          <p:nvPicPr>
            <p:cNvPr id="1245" name="Image" descr="Image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508000" cy="5088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6" name="Rectangle"/>
            <p:cNvSpPr/>
            <p:nvPr/>
          </p:nvSpPr>
          <p:spPr>
            <a:xfrm>
              <a:off x="2089267" y="3002271"/>
              <a:ext cx="299381" cy="24907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247" name="Image" descr="Image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1908756" y="2796609"/>
              <a:ext cx="660401" cy="660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51" name="Groupe"/>
          <p:cNvGrpSpPr/>
          <p:nvPr/>
        </p:nvGrpSpPr>
        <p:grpSpPr>
          <a:xfrm>
            <a:off x="11949061" y="7328244"/>
            <a:ext cx="10923750" cy="6796011"/>
            <a:chOff x="818089" y="1282859"/>
            <a:chExt cx="10923748" cy="6796009"/>
          </a:xfrm>
        </p:grpSpPr>
        <p:sp>
          <p:nvSpPr>
            <p:cNvPr id="1249" name="Rectangle aux angles arrondis"/>
            <p:cNvSpPr/>
            <p:nvPr/>
          </p:nvSpPr>
          <p:spPr>
            <a:xfrm>
              <a:off x="818089" y="1459298"/>
              <a:ext cx="10804890" cy="6619572"/>
            </a:xfrm>
            <a:prstGeom prst="roundRect">
              <a:avLst>
                <a:gd name="adj" fmla="val 5481"/>
              </a:avLst>
            </a:prstGeom>
            <a:solidFill>
              <a:srgbClr val="D21311">
                <a:alpha val="90000"/>
              </a:srgbClr>
            </a:solidFill>
            <a:ln w="6350" cap="flat">
              <a:solidFill>
                <a:srgbClr val="000000">
                  <a:alpha val="9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250" name="Partage d'informations…"/>
            <p:cNvSpPr txBox="1"/>
            <p:nvPr/>
          </p:nvSpPr>
          <p:spPr>
            <a:xfrm>
              <a:off x="5065887" y="1282859"/>
              <a:ext cx="6675952" cy="64803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584200">
                <a:defRPr b="1"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Partage d'informations</a:t>
              </a:r>
            </a:p>
            <a:p>
              <a:pPr algn="l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Microblogue</a:t>
              </a:r>
            </a:p>
            <a:p>
              <a:pPr algn="l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Site de réseautage social</a:t>
              </a:r>
              <a:br/>
              <a:r>
                <a:t>Textos</a:t>
              </a:r>
            </a:p>
            <a:p>
              <a:pPr algn="l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Audioconférence et visioconférence</a:t>
              </a:r>
            </a:p>
            <a:p>
              <a:pPr algn="l" defTabSz="584200">
                <a:defRPr b="1"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Partage signets</a:t>
              </a:r>
            </a:p>
            <a:p>
              <a:pPr algn="l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Diigo</a:t>
              </a:r>
            </a:p>
            <a:p>
              <a:pPr algn="l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Pearltrees</a:t>
              </a:r>
            </a:p>
            <a:p>
              <a:pPr algn="l" defTabSz="584200">
                <a:defRPr b="1"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Partage de travail</a:t>
              </a:r>
            </a:p>
            <a:p>
              <a:pPr algn="l" defTabSz="584200">
                <a:defRPr sz="3200">
                  <a:solidFill>
                    <a:srgbClr val="000000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Google documents</a:t>
              </a:r>
            </a:p>
          </p:txBody>
        </p:sp>
      </p:grpSp>
      <p:grpSp>
        <p:nvGrpSpPr>
          <p:cNvPr id="1257" name="Groupe"/>
          <p:cNvGrpSpPr/>
          <p:nvPr/>
        </p:nvGrpSpPr>
        <p:grpSpPr>
          <a:xfrm>
            <a:off x="8918823" y="3764908"/>
            <a:ext cx="6168508" cy="6186183"/>
            <a:chOff x="0" y="0"/>
            <a:chExt cx="6168507" cy="6186181"/>
          </a:xfrm>
        </p:grpSpPr>
        <p:sp>
          <p:nvSpPr>
            <p:cNvPr id="1252" name="Cercle"/>
            <p:cNvSpPr/>
            <p:nvPr/>
          </p:nvSpPr>
          <p:spPr>
            <a:xfrm>
              <a:off x="176748" y="176748"/>
              <a:ext cx="5832687" cy="5832686"/>
            </a:xfrm>
            <a:prstGeom prst="ellips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4400">
                  <a:solidFill>
                    <a:srgbClr val="D8D8D8"/>
                  </a:solidFill>
                  <a:effectLst/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253" name="Triangle"/>
            <p:cNvSpPr/>
            <p:nvPr/>
          </p:nvSpPr>
          <p:spPr>
            <a:xfrm rot="16200000">
              <a:off x="2898668" y="5832685"/>
              <a:ext cx="353497" cy="353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6F6F6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254" name="Triangle"/>
            <p:cNvSpPr/>
            <p:nvPr/>
          </p:nvSpPr>
          <p:spPr>
            <a:xfrm flipH="1" rot="5400000">
              <a:off x="2951692" y="-1"/>
              <a:ext cx="353497" cy="353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6F6F6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255" name="Triangle"/>
            <p:cNvSpPr/>
            <p:nvPr/>
          </p:nvSpPr>
          <p:spPr>
            <a:xfrm>
              <a:off x="0" y="2951692"/>
              <a:ext cx="353497" cy="353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6F6F6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256" name="Triangle"/>
            <p:cNvSpPr/>
            <p:nvPr/>
          </p:nvSpPr>
          <p:spPr>
            <a:xfrm rot="10800000">
              <a:off x="5815011" y="2934017"/>
              <a:ext cx="353497" cy="353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6F6F6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sp>
        <p:nvSpPr>
          <p:cNvPr id="1258" name="4:o"/>
          <p:cNvSpPr/>
          <p:nvPr/>
        </p:nvSpPr>
        <p:spPr>
          <a:xfrm>
            <a:off x="9360692" y="4224453"/>
            <a:ext cx="5284768" cy="5231744"/>
          </a:xfrm>
          <a:prstGeom prst="ellipse">
            <a:avLst/>
          </a:prstGeom>
          <a:gradFill>
            <a:gsLst>
              <a:gs pos="37823">
                <a:srgbClr val="4F4F4F"/>
              </a:gs>
              <a:gs pos="69919">
                <a:srgbClr val="9C9C9C"/>
              </a:gs>
              <a:gs pos="100000">
                <a:srgbClr val="E8E8E8"/>
              </a:gs>
            </a:gsLst>
            <a:lin ang="16020000"/>
          </a:gra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4400">
                <a:solidFill>
                  <a:srgbClr val="D8D8D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4:o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9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725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250"/>
                            </p:stCondLst>
                            <p:childTnLst>
                              <p:par>
                                <p:cTn id="27" presetClass="entr" nodeType="afterEffect" presetSubtype="3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1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750"/>
                            </p:stCondLst>
                            <p:childTnLst>
                              <p:par>
                                <p:cTn id="36" presetClass="entr" nodeType="afterEffect" presetSubtype="1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750"/>
                            </p:stCondLst>
                            <p:childTnLst>
                              <p:par>
                                <p:cTn id="41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15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250"/>
                            </p:stCondLst>
                            <p:childTnLst>
                              <p:par>
                                <p:cTn id="45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mph" nodeType="afterEffect" presetSubtype="0" presetID="35" grpId="11" repeatCount="10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2000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Class="entr" nodeType="afterEffect" presetSubtype="6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Class="entr" nodeType="afterEffect" presetSubtype="32" presetID="4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9" dur="10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3" dur="15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Class="entr" nodeType="afterEffect" presetSubtype="32" presetID="4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67" dur="10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Class="entr" nodeType="afterEffect" presetSubtype="32" presetID="4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1" dur="10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Class="entr" nodeType="afterEffect" presetID="9" grpId="17" fill="hold">
                                  <p:stCondLst>
                                    <p:cond delay="2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5" dur="100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mph" nodeType="afterEffect" presetSubtype="0" presetID="8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78" dur="1000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mph" nodeType="afterEffect" presetSubtype="0" presetID="8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81" dur="1000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mph" nodeType="afterEffect" presetSubtype="0" presetID="8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84" dur="1000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mph" nodeType="afterEffect" presetSubtype="0" presetID="8" grpId="2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87" dur="1000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mph" nodeType="afterEffect" presetSubtype="0" presetID="8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90" dur="1000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ntr" nodeType="clickEffect" presetSubtype="4" presetID="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Class="entr" nodeType="clickEffect" presetSubtype="1" presetID="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ntr" nodeType="clickEffect" presetSubtype="1" presetID="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Class="entr" nodeType="clickEffect" presetSubtype="4" presetID="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1" grpId="24"/>
      <p:bldP build="whole" bldLvl="1" animBg="1" rev="0" advAuto="0" spid="1200" grpId="5"/>
      <p:bldP build="whole" bldLvl="1" animBg="1" rev="0" advAuto="0" spid="1258" grpId="13"/>
      <p:bldP build="whole" bldLvl="1" animBg="1" rev="0" advAuto="0" spid="1201" grpId="1"/>
      <p:bldP build="whole" bldLvl="1" animBg="1" rev="0" advAuto="0" spid="1251" grpId="26"/>
      <p:bldP build="whole" bldLvl="1" animBg="1" rev="0" advAuto="0" spid="1236" grpId="12"/>
      <p:bldP build="whole" bldLvl="1" animBg="1" rev="0" advAuto="0" spid="1248" grpId="14"/>
      <p:bldP build="whole" bldLvl="1" animBg="1" rev="0" advAuto="0" spid="1228" grpId="16"/>
      <p:bldP build="whole" bldLvl="1" animBg="1" rev="0" advAuto="0" spid="1239" grpId="25"/>
      <p:bldP build="whole" bldLvl="1" animBg="1" rev="0" advAuto="0" spid="1230" grpId="9"/>
      <p:bldP build="whole" bldLvl="1" animBg="1" rev="0" advAuto="0" spid="1199" grpId="4"/>
      <p:bldP build="whole" bldLvl="1" animBg="1" rev="0" advAuto="0" spid="1257" grpId="17"/>
      <p:bldP build="whole" bldLvl="1" animBg="1" rev="0" advAuto="0" spid="1257" grpId="18"/>
      <p:bldP build="whole" bldLvl="1" animBg="1" rev="0" advAuto="0" spid="1257" grpId="19"/>
      <p:bldP build="whole" bldLvl="1" animBg="1" rev="0" advAuto="0" spid="1212" grpId="6"/>
      <p:bldP build="whole" bldLvl="1" animBg="1" rev="0" advAuto="0" spid="1257" grpId="20"/>
      <p:bldP build="whole" bldLvl="1" animBg="1" rev="0" advAuto="0" spid="1257" grpId="21"/>
      <p:bldP build="whole" bldLvl="1" animBg="1" rev="0" advAuto="0" spid="1203" grpId="3"/>
      <p:bldP build="whole" bldLvl="1" animBg="1" rev="0" advAuto="0" spid="1229" grpId="8"/>
      <p:bldP build="whole" bldLvl="1" animBg="1" rev="0" advAuto="0" spid="1204" grpId="10"/>
      <p:bldP build="whole" bldLvl="1" animBg="1" rev="0" advAuto="0" spid="1202" grpId="2"/>
      <p:bldP build="whole" bldLvl="1" animBg="1" rev="0" advAuto="0" spid="1218" grpId="7"/>
      <p:bldP build="whole" bldLvl="1" animBg="1" rev="0" advAuto="0" spid="1211" grpId="15"/>
      <p:bldP build="whole" bldLvl="1" animBg="1" rev="0" advAuto="0" spid="1204" grpId="11"/>
      <p:bldP build="whole" bldLvl="1" animBg="1" rev="0" advAuto="0" spid="1257" grpId="22"/>
      <p:bldP build="whole" bldLvl="1" animBg="1" rev="0" advAuto="0" spid="1233" grpId="23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Le modèle 4:o est une adaptation du modèle classique des 3 o…"/>
          <p:cNvSpPr txBox="1"/>
          <p:nvPr/>
        </p:nvSpPr>
        <p:spPr>
          <a:xfrm>
            <a:off x="2467089" y="3900540"/>
            <a:ext cx="19449822" cy="5813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Le modèle 4:o est une adaptation du modèle classique des 3 o</a:t>
            </a:r>
          </a:p>
          <a:p>
            <a:pPr/>
          </a:p>
          <a:p>
            <a:pPr/>
            <a:r>
              <a:t>Tableau • Bureau • Cerveau</a:t>
            </a:r>
          </a:p>
          <a:p>
            <a:pPr/>
          </a:p>
          <a:p>
            <a:pPr/>
            <a:r>
              <a:t>Ici nous avons rajouté Réseau.</a:t>
            </a:r>
          </a:p>
          <a:p>
            <a:pPr/>
          </a:p>
          <a:p>
            <a:pPr/>
            <a:r>
              <a:t>Ceci correspond au vécu de l’élève.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ans un cadre souple…"/>
          <p:cNvSpPr txBox="1"/>
          <p:nvPr/>
        </p:nvSpPr>
        <p:spPr>
          <a:xfrm>
            <a:off x="2045423" y="5983340"/>
            <a:ext cx="20293154" cy="1749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Dans un cadre souple</a:t>
            </a:r>
          </a:p>
          <a:p>
            <a:pPr/>
            <a:r>
              <a:t>qui donne de multiples occasions de développer un esprit critique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0" y="1143000"/>
            <a:ext cx="20320000" cy="1143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0" y="1143000"/>
            <a:ext cx="20320000" cy="1143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6" name="Rectangle"/>
          <p:cNvSpPr/>
          <p:nvPr/>
        </p:nvSpPr>
        <p:spPr>
          <a:xfrm>
            <a:off x="2019300" y="7830704"/>
            <a:ext cx="20345400" cy="3451889"/>
          </a:xfrm>
          <a:prstGeom prst="rect">
            <a:avLst/>
          </a:prstGeom>
          <a:gradFill>
            <a:gsLst>
              <a:gs pos="0">
                <a:schemeClr val="accent4">
                  <a:alpha val="55231"/>
                </a:schemeClr>
              </a:gs>
              <a:gs pos="100000">
                <a:schemeClr val="accent4">
                  <a:hueOff val="-903206"/>
                  <a:satOff val="-17119"/>
                  <a:lumOff val="-2084"/>
                  <a:alpha val="55231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</a:defRPr>
            </a:pPr>
          </a:p>
        </p:txBody>
      </p:sp>
      <p:sp>
        <p:nvSpPr>
          <p:cNvPr id="1267" name="« Les analphabètes du 21ème siècle ne seront pas ceux qui ne savent ni lire ni écrire, mais ceux qui ne peuvent apprendre, désapprendre et réapprendre. »"/>
          <p:cNvSpPr txBox="1"/>
          <p:nvPr/>
        </p:nvSpPr>
        <p:spPr>
          <a:xfrm>
            <a:off x="2499669" y="8275588"/>
            <a:ext cx="19308461" cy="2562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/>
          </a:lstStyle>
          <a:p>
            <a:pPr/>
            <a:r>
              <a:t>« Les analphabètes du 21ème siècle ne seront pas ceux qui ne savent ni lire ni écrire, mais ceux qui ne peuvent apprendre, désapprendre et réapprendre. »</a:t>
            </a:r>
          </a:p>
        </p:txBody>
      </p:sp>
      <p:sp>
        <p:nvSpPr>
          <p:cNvPr id="1268" name="Alvin Tofler  1928 - 2016"/>
          <p:cNvSpPr txBox="1"/>
          <p:nvPr/>
        </p:nvSpPr>
        <p:spPr>
          <a:xfrm>
            <a:off x="2499669" y="9942752"/>
            <a:ext cx="19308461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/>
          </a:lstStyle>
          <a:p>
            <a:pPr/>
            <a:r>
              <a:t>Alvin Tofler  1928 - 2016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7" grpId="1"/>
      <p:bldP build="whole" bldLvl="1" animBg="1" rev="0" advAuto="0" spid="1268" grpId="2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Des outils pertinents, des outils appropriés"/>
          <p:cNvSpPr txBox="1"/>
          <p:nvPr/>
        </p:nvSpPr>
        <p:spPr>
          <a:xfrm>
            <a:off x="4087609" y="6309216"/>
            <a:ext cx="16208782" cy="1097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300"/>
            </a:lvl1pPr>
          </a:lstStyle>
          <a:p>
            <a:pPr/>
            <a:r>
              <a:t>Des outils pertinents, des outils appropriés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Des propositions pour produire du contenu"/>
          <p:cNvSpPr txBox="1"/>
          <p:nvPr/>
        </p:nvSpPr>
        <p:spPr>
          <a:xfrm>
            <a:off x="4837985" y="11436324"/>
            <a:ext cx="1530261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000"/>
            </a:lvl1pPr>
          </a:lstStyle>
          <a:p>
            <a:pPr/>
            <a:r>
              <a:t>Des propositions pour produire du contenu</a:t>
            </a:r>
          </a:p>
        </p:txBody>
      </p:sp>
      <p:grpSp>
        <p:nvGrpSpPr>
          <p:cNvPr id="1275" name="Groupe"/>
          <p:cNvGrpSpPr/>
          <p:nvPr/>
        </p:nvGrpSpPr>
        <p:grpSpPr>
          <a:xfrm>
            <a:off x="17021241" y="5444129"/>
            <a:ext cx="2667001" cy="2667001"/>
            <a:chOff x="0" y="0"/>
            <a:chExt cx="2667000" cy="2667000"/>
          </a:xfrm>
        </p:grpSpPr>
        <p:sp>
          <p:nvSpPr>
            <p:cNvPr id="1273" name="Rectangle aux angles arrondis"/>
            <p:cNvSpPr/>
            <p:nvPr/>
          </p:nvSpPr>
          <p:spPr>
            <a:xfrm>
              <a:off x="0" y="0"/>
              <a:ext cx="2667000" cy="2667000"/>
            </a:xfrm>
            <a:prstGeom prst="roundRect">
              <a:avLst>
                <a:gd name="adj" fmla="val 15000"/>
              </a:avLst>
            </a:prstGeom>
            <a:solidFill>
              <a:srgbClr val="01A8DC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27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04035" y="387317"/>
              <a:ext cx="1858930" cy="1892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76" name="Groupe" descr="Group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02613" y="5444129"/>
            <a:ext cx="2667001" cy="2667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9" name="Groupe"/>
          <p:cNvGrpSpPr/>
          <p:nvPr/>
        </p:nvGrpSpPr>
        <p:grpSpPr>
          <a:xfrm>
            <a:off x="4674172" y="5554933"/>
            <a:ext cx="2667001" cy="2667001"/>
            <a:chOff x="0" y="0"/>
            <a:chExt cx="2667000" cy="2666999"/>
          </a:xfrm>
        </p:grpSpPr>
        <p:sp>
          <p:nvSpPr>
            <p:cNvPr id="1277" name="Rectangle aux angles arrondis"/>
            <p:cNvSpPr/>
            <p:nvPr/>
          </p:nvSpPr>
          <p:spPr>
            <a:xfrm>
              <a:off x="0" y="0"/>
              <a:ext cx="2667000" cy="2667000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27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71536" y="133184"/>
              <a:ext cx="2323927" cy="24165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8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697441" y="5833636"/>
            <a:ext cx="1634486" cy="1634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77128" y="5589274"/>
            <a:ext cx="2667001" cy="2682597"/>
          </a:xfrm>
          <a:prstGeom prst="rect">
            <a:avLst/>
          </a:prstGeom>
          <a:ln w="12700">
            <a:miter lim="400000"/>
          </a:ln>
        </p:spPr>
      </p:pic>
      <p:sp>
        <p:nvSpPr>
          <p:cNvPr id="1282" name="Travail collaboratif"/>
          <p:cNvSpPr txBox="1"/>
          <p:nvPr/>
        </p:nvSpPr>
        <p:spPr>
          <a:xfrm>
            <a:off x="3681070" y="8422348"/>
            <a:ext cx="4653204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200"/>
            </a:lvl1pPr>
          </a:lstStyle>
          <a:p>
            <a:pPr/>
            <a:r>
              <a:t>Travail collaboratif</a:t>
            </a:r>
          </a:p>
        </p:txBody>
      </p:sp>
      <p:sp>
        <p:nvSpPr>
          <p:cNvPr id="1283" name="Production de contenus"/>
          <p:cNvSpPr txBox="1"/>
          <p:nvPr/>
        </p:nvSpPr>
        <p:spPr>
          <a:xfrm>
            <a:off x="15619076" y="8422348"/>
            <a:ext cx="6064582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200"/>
            </a:lvl1pPr>
          </a:lstStyle>
          <a:p>
            <a:pPr/>
            <a:r>
              <a:t>Production de contenus</a:t>
            </a:r>
          </a:p>
        </p:txBody>
      </p:sp>
      <p:sp>
        <p:nvSpPr>
          <p:cNvPr id="1284" name="Aide"/>
          <p:cNvSpPr txBox="1"/>
          <p:nvPr/>
        </p:nvSpPr>
        <p:spPr>
          <a:xfrm>
            <a:off x="11820907" y="7391443"/>
            <a:ext cx="946151" cy="601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pPr/>
            <a:r>
              <a:t>Aide</a:t>
            </a:r>
          </a:p>
        </p:txBody>
      </p:sp>
      <p:grpSp>
        <p:nvGrpSpPr>
          <p:cNvPr id="1287" name="Groupe"/>
          <p:cNvGrpSpPr/>
          <p:nvPr/>
        </p:nvGrpSpPr>
        <p:grpSpPr>
          <a:xfrm>
            <a:off x="13939871" y="5444129"/>
            <a:ext cx="2667001" cy="2667001"/>
            <a:chOff x="0" y="0"/>
            <a:chExt cx="2667000" cy="2667000"/>
          </a:xfrm>
        </p:grpSpPr>
        <p:sp>
          <p:nvSpPr>
            <p:cNvPr id="1285" name="Rectangle aux angles arrondis"/>
            <p:cNvSpPr/>
            <p:nvPr/>
          </p:nvSpPr>
          <p:spPr>
            <a:xfrm>
              <a:off x="0" y="0"/>
              <a:ext cx="2667000" cy="2667000"/>
            </a:xfrm>
            <a:prstGeom prst="roundRect">
              <a:avLst>
                <a:gd name="adj" fmla="val 15000"/>
              </a:avLst>
            </a:prstGeom>
            <a:solidFill>
              <a:srgbClr val="2AA3F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286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97226" y="465018"/>
              <a:ext cx="2272548" cy="1818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88" name="Des outils pertinents, des outils appropriés"/>
          <p:cNvSpPr txBox="1"/>
          <p:nvPr/>
        </p:nvSpPr>
        <p:spPr>
          <a:xfrm>
            <a:off x="10266281" y="577223"/>
            <a:ext cx="13405842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Des outils pertinents, des outils appropriés </a:t>
            </a:r>
          </a:p>
        </p:txBody>
      </p:sp>
      <p:grpSp>
        <p:nvGrpSpPr>
          <p:cNvPr id="1291" name="Groupe"/>
          <p:cNvGrpSpPr/>
          <p:nvPr/>
        </p:nvGrpSpPr>
        <p:grpSpPr>
          <a:xfrm>
            <a:off x="1614386" y="5554933"/>
            <a:ext cx="2667001" cy="2667001"/>
            <a:chOff x="0" y="0"/>
            <a:chExt cx="2667000" cy="2666999"/>
          </a:xfrm>
        </p:grpSpPr>
        <p:sp>
          <p:nvSpPr>
            <p:cNvPr id="1289" name="Groupe"/>
            <p:cNvSpPr/>
            <p:nvPr/>
          </p:nvSpPr>
          <p:spPr>
            <a:xfrm>
              <a:off x="0" y="0"/>
              <a:ext cx="2667000" cy="2667000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290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21996" y="451435"/>
              <a:ext cx="1848408" cy="1848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Des propositions d’outils pour créer des BD"/>
          <p:cNvSpPr txBox="1"/>
          <p:nvPr/>
        </p:nvSpPr>
        <p:spPr>
          <a:xfrm>
            <a:off x="4687669" y="11435082"/>
            <a:ext cx="15557882" cy="1060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000"/>
            </a:lvl1pPr>
          </a:lstStyle>
          <a:p>
            <a:pPr/>
            <a:r>
              <a:t>Des propositions d’outils pour créer des BD</a:t>
            </a:r>
          </a:p>
        </p:txBody>
      </p:sp>
      <p:sp>
        <p:nvSpPr>
          <p:cNvPr id="1296" name="Des outils pertinents, des outils appropriés"/>
          <p:cNvSpPr txBox="1"/>
          <p:nvPr/>
        </p:nvSpPr>
        <p:spPr>
          <a:xfrm>
            <a:off x="10266281" y="577223"/>
            <a:ext cx="13405842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Des outils pertinents, des outils appropriés </a:t>
            </a:r>
          </a:p>
        </p:txBody>
      </p:sp>
      <p:grpSp>
        <p:nvGrpSpPr>
          <p:cNvPr id="1300" name="Groupe"/>
          <p:cNvGrpSpPr/>
          <p:nvPr/>
        </p:nvGrpSpPr>
        <p:grpSpPr>
          <a:xfrm>
            <a:off x="3713048" y="4740823"/>
            <a:ext cx="16957904" cy="3848101"/>
            <a:chOff x="-1424103" y="0"/>
            <a:chExt cx="16957903" cy="3848100"/>
          </a:xfrm>
        </p:grpSpPr>
        <p:pic>
          <p:nvPicPr>
            <p:cNvPr id="1297" name="Groupe" descr="Group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424104" y="0"/>
              <a:ext cx="3848101" cy="38481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25400" dir="20776970">
                <a:srgbClr val="000000">
                  <a:alpha val="50000"/>
                </a:srgbClr>
              </a:outerShdw>
            </a:effectLst>
          </p:spPr>
        </p:pic>
        <p:pic>
          <p:nvPicPr>
            <p:cNvPr id="129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130798" y="0"/>
              <a:ext cx="3848101" cy="38481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25400" dir="20776970">
                <a:srgbClr val="000000">
                  <a:alpha val="50000"/>
                </a:srgbClr>
              </a:outerShdw>
            </a:effectLst>
          </p:spPr>
        </p:pic>
        <p:pic>
          <p:nvPicPr>
            <p:cNvPr id="129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685699" y="0"/>
              <a:ext cx="3848101" cy="38481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25400" dir="2077697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1301" name="https://apple.co/2IBrJ50 $"/>
          <p:cNvSpPr txBox="1"/>
          <p:nvPr/>
        </p:nvSpPr>
        <p:spPr>
          <a:xfrm>
            <a:off x="8999946" y="8894419"/>
            <a:ext cx="6384109" cy="869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000"/>
            </a:pPr>
            <a:r>
              <a:rPr>
                <a:hlinkClick r:id="rId5" invalidUrl="" action="" tgtFrame="" tooltip="" history="1" highlightClick="0" endSnd="0"/>
              </a:rPr>
              <a:t>https://apple.co/2IBrJ50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$</a:t>
            </a:r>
          </a:p>
        </p:txBody>
      </p:sp>
      <p:sp>
        <p:nvSpPr>
          <p:cNvPr id="1302" name="https://apple.co/2JqGtF1 $"/>
          <p:cNvSpPr txBox="1"/>
          <p:nvPr/>
        </p:nvSpPr>
        <p:spPr>
          <a:xfrm>
            <a:off x="15867704" y="8894419"/>
            <a:ext cx="6384109" cy="869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000"/>
            </a:pPr>
            <a:r>
              <a:rPr>
                <a:hlinkClick r:id="rId6" invalidUrl="" action="" tgtFrame="" tooltip="" history="1" highlightClick="0" endSnd="0"/>
              </a:rPr>
              <a:t>https://apple.co/2JqGtF1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$</a:t>
            </a:r>
          </a:p>
        </p:txBody>
      </p:sp>
      <p:sp>
        <p:nvSpPr>
          <p:cNvPr id="1303" name="https://apple.co/2GI9xK8 $"/>
          <p:cNvSpPr txBox="1"/>
          <p:nvPr/>
        </p:nvSpPr>
        <p:spPr>
          <a:xfrm>
            <a:off x="2386187" y="8894419"/>
            <a:ext cx="6384109" cy="869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000"/>
            </a:pPr>
            <a:r>
              <a:rPr>
                <a:hlinkClick r:id="rId7" invalidUrl="" action="" tgtFrame="" tooltip="" history="1" highlightClick="0" endSnd="0"/>
              </a:rPr>
              <a:t>https://apple.co/2GI9xK8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$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Des propositions pour faire des croquinotes"/>
          <p:cNvSpPr txBox="1"/>
          <p:nvPr/>
        </p:nvSpPr>
        <p:spPr>
          <a:xfrm>
            <a:off x="4398581" y="11434026"/>
            <a:ext cx="1558683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000"/>
            </a:lvl1pPr>
          </a:lstStyle>
          <a:p>
            <a:pPr/>
            <a:r>
              <a:t>Des propositions pour faire des croquinotes</a:t>
            </a:r>
          </a:p>
        </p:txBody>
      </p:sp>
      <p:grpSp>
        <p:nvGrpSpPr>
          <p:cNvPr id="1310" name="Groupe"/>
          <p:cNvGrpSpPr/>
          <p:nvPr/>
        </p:nvGrpSpPr>
        <p:grpSpPr>
          <a:xfrm>
            <a:off x="5721107" y="4254500"/>
            <a:ext cx="12941786" cy="5207001"/>
            <a:chOff x="0" y="0"/>
            <a:chExt cx="12941784" cy="5207000"/>
          </a:xfrm>
        </p:grpSpPr>
        <p:sp>
          <p:nvSpPr>
            <p:cNvPr id="1306" name="Rectangle aux angles arrondis"/>
            <p:cNvSpPr/>
            <p:nvPr/>
          </p:nvSpPr>
          <p:spPr>
            <a:xfrm>
              <a:off x="444841" y="55291"/>
              <a:ext cx="3853034" cy="3853034"/>
            </a:xfrm>
            <a:prstGeom prst="roundRect">
              <a:avLst>
                <a:gd name="adj" fmla="val 25203"/>
              </a:avLst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8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130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712871" y="0"/>
              <a:ext cx="4073717" cy="3963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8" name="http://bit.ly/Paper53FR"/>
            <p:cNvSpPr txBox="1"/>
            <p:nvPr/>
          </p:nvSpPr>
          <p:spPr>
            <a:xfrm>
              <a:off x="0" y="4337686"/>
              <a:ext cx="4742717" cy="869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3000">
                  <a:hlinkClick r:id="rId4" invalidUrl="" action="" tgtFrame="" tooltip="" history="1" highlightClick="0" endSnd="0"/>
                </a:defRPr>
              </a:lvl1pPr>
            </a:lstStyle>
            <a:p>
              <a:pPr/>
              <a:r>
                <a:rPr>
                  <a:hlinkClick r:id="rId4" invalidUrl="" action="" tgtFrame="" tooltip="" history="1" highlightClick="0" endSnd="0"/>
                </a:rPr>
                <a:t>http://bit.ly/Paper53FR</a:t>
              </a:r>
            </a:p>
          </p:txBody>
        </p:sp>
        <p:sp>
          <p:nvSpPr>
            <p:cNvPr id="1309" name="http://bit.ly/ProcreateFR $$"/>
            <p:cNvSpPr txBox="1"/>
            <p:nvPr/>
          </p:nvSpPr>
          <p:spPr>
            <a:xfrm>
              <a:off x="6557676" y="4337686"/>
              <a:ext cx="6384109" cy="869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/>
              </a:pPr>
              <a:r>
                <a:rPr>
                  <a:hlinkClick r:id="rId5" invalidUrl="" action="" tgtFrame="" tooltip="" history="1" highlightClick="0" endSnd="0"/>
                </a:rPr>
                <a:t>http://bit.ly/ProcreateFR</a:t>
              </a:r>
              <a:r>
                <a:t> </a:t>
              </a:r>
              <a:r>
                <a:rPr>
                  <a:solidFill>
                    <a:schemeClr val="accent5"/>
                  </a:solidFill>
                </a:rPr>
                <a:t>$$</a:t>
              </a:r>
            </a:p>
          </p:txBody>
        </p:sp>
      </p:grpSp>
      <p:sp>
        <p:nvSpPr>
          <p:cNvPr id="1311" name="Des outils pertinents, des outils appropriés"/>
          <p:cNvSpPr txBox="1"/>
          <p:nvPr/>
        </p:nvSpPr>
        <p:spPr>
          <a:xfrm>
            <a:off x="10266281" y="577223"/>
            <a:ext cx="13405842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Des outils pertinents, des outils appropriés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Des propositions d’outils pour la réalité augmentée"/>
          <p:cNvSpPr txBox="1"/>
          <p:nvPr/>
        </p:nvSpPr>
        <p:spPr>
          <a:xfrm>
            <a:off x="3424274" y="11435082"/>
            <a:ext cx="18084674" cy="1060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000"/>
            </a:lvl1pPr>
          </a:lstStyle>
          <a:p>
            <a:pPr/>
            <a:r>
              <a:t>Des propositions d’outils pour la réalité augmentée</a:t>
            </a:r>
          </a:p>
        </p:txBody>
      </p:sp>
      <p:sp>
        <p:nvSpPr>
          <p:cNvPr id="1314" name="Des outils pertinents, des outils appropriés"/>
          <p:cNvSpPr txBox="1"/>
          <p:nvPr/>
        </p:nvSpPr>
        <p:spPr>
          <a:xfrm>
            <a:off x="10266281" y="577223"/>
            <a:ext cx="13405842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Des outils pertinents, des outils appropriés </a:t>
            </a:r>
          </a:p>
        </p:txBody>
      </p:sp>
      <p:pic>
        <p:nvPicPr>
          <p:cNvPr id="13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25427" y="4738497"/>
            <a:ext cx="3907168" cy="3907168"/>
          </a:xfrm>
          <a:prstGeom prst="rect">
            <a:avLst/>
          </a:prstGeom>
          <a:ln w="12700">
            <a:miter lim="400000"/>
          </a:ln>
        </p:spPr>
      </p:pic>
      <p:sp>
        <p:nvSpPr>
          <p:cNvPr id="1316" name="https://apple.co/2v54aQ6"/>
          <p:cNvSpPr txBox="1"/>
          <p:nvPr/>
        </p:nvSpPr>
        <p:spPr>
          <a:xfrm>
            <a:off x="6759990" y="8935315"/>
            <a:ext cx="4638041" cy="601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pPr/>
            <a:r>
              <a:t>https://apple.co/2v54aQ6</a:t>
            </a:r>
          </a:p>
        </p:txBody>
      </p:sp>
      <p:pic>
        <p:nvPicPr>
          <p:cNvPr id="1317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70596" y="4736280"/>
            <a:ext cx="3911601" cy="3911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8" name="https://apple.co/2IMN0bF"/>
          <p:cNvSpPr txBox="1"/>
          <p:nvPr/>
        </p:nvSpPr>
        <p:spPr>
          <a:xfrm>
            <a:off x="13479563" y="8935315"/>
            <a:ext cx="4693667" cy="601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pPr/>
            <a:r>
              <a:t>https://apple.co/2IMN0bF</a:t>
            </a:r>
          </a:p>
        </p:txBody>
      </p:sp>
      <p:sp>
        <p:nvSpPr>
          <p:cNvPr id="1319" name="Information"/>
          <p:cNvSpPr txBox="1"/>
          <p:nvPr/>
        </p:nvSpPr>
        <p:spPr>
          <a:xfrm>
            <a:off x="7995573" y="9739511"/>
            <a:ext cx="2166875" cy="601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rgbClr val="FFAD2C"/>
                </a:solidFill>
              </a:defRPr>
            </a:lvl1pPr>
          </a:lstStyle>
          <a:p>
            <a:pPr/>
            <a:r>
              <a:t>Information</a:t>
            </a:r>
          </a:p>
        </p:txBody>
      </p:sp>
      <p:sp>
        <p:nvSpPr>
          <p:cNvPr id="1320" name="Création"/>
          <p:cNvSpPr txBox="1"/>
          <p:nvPr/>
        </p:nvSpPr>
        <p:spPr>
          <a:xfrm>
            <a:off x="15003944" y="9734269"/>
            <a:ext cx="1644905" cy="601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rgbClr val="FF4246"/>
                </a:solidFill>
              </a:defRPr>
            </a:lvl1pPr>
          </a:lstStyle>
          <a:p>
            <a:pPr/>
            <a:r>
              <a:t>Création</a:t>
            </a:r>
          </a:p>
        </p:txBody>
      </p:sp>
      <p:grpSp>
        <p:nvGrpSpPr>
          <p:cNvPr id="1323" name="Groupe"/>
          <p:cNvGrpSpPr/>
          <p:nvPr/>
        </p:nvGrpSpPr>
        <p:grpSpPr>
          <a:xfrm>
            <a:off x="11849485" y="5617191"/>
            <a:ext cx="1204221" cy="2481618"/>
            <a:chOff x="915718" y="-1277397"/>
            <a:chExt cx="1204220" cy="2481617"/>
          </a:xfrm>
        </p:grpSpPr>
        <p:pic>
          <p:nvPicPr>
            <p:cNvPr id="132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15718" y="0"/>
              <a:ext cx="1204221" cy="1204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2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6453" y="-1277398"/>
              <a:ext cx="902750" cy="10605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roupe"/>
          <p:cNvSpPr txBox="1"/>
          <p:nvPr/>
        </p:nvSpPr>
        <p:spPr>
          <a:xfrm>
            <a:off x="3329239" y="5062004"/>
            <a:ext cx="7543227" cy="1669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4200"/>
            </a:lvl1pPr>
          </a:lstStyle>
          <a:p>
            <a:pPr/>
            <a:r>
              <a:t>Vérification de l’information</a:t>
            </a:r>
          </a:p>
        </p:txBody>
      </p:sp>
      <p:grpSp>
        <p:nvGrpSpPr>
          <p:cNvPr id="1330" name="Groupe"/>
          <p:cNvGrpSpPr/>
          <p:nvPr/>
        </p:nvGrpSpPr>
        <p:grpSpPr>
          <a:xfrm>
            <a:off x="1519774" y="1671159"/>
            <a:ext cx="2505086" cy="2505086"/>
            <a:chOff x="0" y="0"/>
            <a:chExt cx="2505085" cy="2505085"/>
          </a:xfrm>
        </p:grpSpPr>
        <p:pic>
          <p:nvPicPr>
            <p:cNvPr id="132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505086" cy="25050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04932" y="823295"/>
              <a:ext cx="1295221" cy="1295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33" name="Groupe"/>
          <p:cNvGrpSpPr/>
          <p:nvPr/>
        </p:nvGrpSpPr>
        <p:grpSpPr>
          <a:xfrm>
            <a:off x="3681346" y="1671159"/>
            <a:ext cx="2505086" cy="2505086"/>
            <a:chOff x="0" y="0"/>
            <a:chExt cx="2505085" cy="2505085"/>
          </a:xfrm>
        </p:grpSpPr>
        <p:pic>
          <p:nvPicPr>
            <p:cNvPr id="133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505086" cy="25050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81145" y="1072325"/>
              <a:ext cx="942796" cy="94279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1336" name="Groupe"/>
          <p:cNvGrpSpPr/>
          <p:nvPr/>
        </p:nvGrpSpPr>
        <p:grpSpPr>
          <a:xfrm>
            <a:off x="6152495" y="1671159"/>
            <a:ext cx="2505086" cy="2505086"/>
            <a:chOff x="0" y="0"/>
            <a:chExt cx="2505085" cy="2505085"/>
          </a:xfrm>
        </p:grpSpPr>
        <p:pic>
          <p:nvPicPr>
            <p:cNvPr id="1334" name="Groupe" descr="Group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505086" cy="25050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45337" y="1037799"/>
              <a:ext cx="1214411" cy="1214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39" name="Groupe"/>
          <p:cNvGrpSpPr/>
          <p:nvPr/>
        </p:nvGrpSpPr>
        <p:grpSpPr>
          <a:xfrm>
            <a:off x="14686154" y="5244407"/>
            <a:ext cx="3314701" cy="3314701"/>
            <a:chOff x="0" y="0"/>
            <a:chExt cx="3314700" cy="3314700"/>
          </a:xfrm>
        </p:grpSpPr>
        <p:pic>
          <p:nvPicPr>
            <p:cNvPr id="1337" name="Groupe" descr="Group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314700" cy="3314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8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71593" y="1544270"/>
              <a:ext cx="1571514" cy="755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42" name="Groupe"/>
          <p:cNvGrpSpPr/>
          <p:nvPr/>
        </p:nvGrpSpPr>
        <p:grpSpPr>
          <a:xfrm>
            <a:off x="19656083" y="5244407"/>
            <a:ext cx="3314701" cy="3314701"/>
            <a:chOff x="0" y="0"/>
            <a:chExt cx="3314700" cy="3314700"/>
          </a:xfrm>
        </p:grpSpPr>
        <p:pic>
          <p:nvPicPr>
            <p:cNvPr id="1340" name="Groupe" descr="Group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314700" cy="3314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1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71246" y="1675769"/>
              <a:ext cx="2172211" cy="453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43" name="http://www.hoaxbuster.com"/>
          <p:cNvSpPr txBox="1"/>
          <p:nvPr/>
        </p:nvSpPr>
        <p:spPr>
          <a:xfrm>
            <a:off x="1574949" y="10280109"/>
            <a:ext cx="5812703" cy="708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/>
            </a:lvl1pPr>
          </a:lstStyle>
          <a:p>
            <a:pPr/>
            <a:r>
              <a:t>http://www.hoaxbuster.com</a:t>
            </a:r>
          </a:p>
        </p:txBody>
      </p:sp>
      <p:sp>
        <p:nvSpPr>
          <p:cNvPr id="1344" name="http://www.pearltrees.com"/>
          <p:cNvSpPr txBox="1"/>
          <p:nvPr/>
        </p:nvSpPr>
        <p:spPr>
          <a:xfrm>
            <a:off x="18770262" y="8703347"/>
            <a:ext cx="5086343" cy="70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/>
            </a:lvl1pPr>
          </a:lstStyle>
          <a:p>
            <a:pPr/>
            <a:r>
              <a:t>http://www.pearltrees.com</a:t>
            </a:r>
          </a:p>
        </p:txBody>
      </p:sp>
      <p:sp>
        <p:nvSpPr>
          <p:cNvPr id="1345" name="http://www.diigo.com"/>
          <p:cNvSpPr txBox="1"/>
          <p:nvPr/>
        </p:nvSpPr>
        <p:spPr>
          <a:xfrm>
            <a:off x="14154739" y="8703347"/>
            <a:ext cx="4377533" cy="70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/>
            </a:lvl1pPr>
          </a:lstStyle>
          <a:p>
            <a:pPr/>
            <a:r>
              <a:t>http://www.diigo.com</a:t>
            </a:r>
          </a:p>
        </p:txBody>
      </p:sp>
      <p:sp>
        <p:nvSpPr>
          <p:cNvPr id="1346" name="Sources généralement  fiables"/>
          <p:cNvSpPr txBox="1"/>
          <p:nvPr/>
        </p:nvSpPr>
        <p:spPr>
          <a:xfrm>
            <a:off x="1897632" y="4265054"/>
            <a:ext cx="6072514" cy="70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/>
            </a:lvl1pPr>
          </a:lstStyle>
          <a:p>
            <a:pPr/>
            <a:r>
              <a:t>Sources généralement  fiables</a:t>
            </a:r>
          </a:p>
        </p:txBody>
      </p:sp>
      <p:sp>
        <p:nvSpPr>
          <p:cNvPr id="1347" name="Des propositions pour traiter l’information"/>
          <p:cNvSpPr txBox="1"/>
          <p:nvPr/>
        </p:nvSpPr>
        <p:spPr>
          <a:xfrm>
            <a:off x="4766627" y="11429999"/>
            <a:ext cx="14850746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000"/>
            </a:lvl1pPr>
          </a:lstStyle>
          <a:p>
            <a:pPr/>
            <a:r>
              <a:t>Des propositions pour traiter l’information</a:t>
            </a:r>
          </a:p>
        </p:txBody>
      </p:sp>
      <p:sp>
        <p:nvSpPr>
          <p:cNvPr id="1348" name="Consignation de l’information"/>
          <p:cNvSpPr txBox="1"/>
          <p:nvPr/>
        </p:nvSpPr>
        <p:spPr>
          <a:xfrm>
            <a:off x="14523578" y="3532727"/>
            <a:ext cx="7938420" cy="1575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4200"/>
            </a:lvl1pPr>
          </a:lstStyle>
          <a:p>
            <a:pPr/>
            <a:r>
              <a:t>Consignation de l’information</a:t>
            </a:r>
          </a:p>
        </p:txBody>
      </p:sp>
      <p:sp>
        <p:nvSpPr>
          <p:cNvPr id="1349" name="Des outils pertinents, des outils appropriés"/>
          <p:cNvSpPr txBox="1"/>
          <p:nvPr/>
        </p:nvSpPr>
        <p:spPr>
          <a:xfrm>
            <a:off x="10266281" y="577223"/>
            <a:ext cx="13405842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Des outils pertinents, des outils appropriés </a:t>
            </a:r>
          </a:p>
        </p:txBody>
      </p:sp>
      <p:grpSp>
        <p:nvGrpSpPr>
          <p:cNvPr id="1352" name="Groupe"/>
          <p:cNvGrpSpPr/>
          <p:nvPr/>
        </p:nvGrpSpPr>
        <p:grpSpPr>
          <a:xfrm>
            <a:off x="8298181" y="1671159"/>
            <a:ext cx="2505086" cy="2505086"/>
            <a:chOff x="0" y="0"/>
            <a:chExt cx="2505085" cy="2505085"/>
          </a:xfrm>
        </p:grpSpPr>
        <p:pic>
          <p:nvPicPr>
            <p:cNvPr id="1350" name="Groupe" descr="Group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505086" cy="25050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1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0450" y="1314371"/>
              <a:ext cx="1604185" cy="839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55" name="Groupe"/>
          <p:cNvGrpSpPr/>
          <p:nvPr/>
        </p:nvGrpSpPr>
        <p:grpSpPr>
          <a:xfrm>
            <a:off x="10939457" y="1671159"/>
            <a:ext cx="2505086" cy="2505086"/>
            <a:chOff x="0" y="0"/>
            <a:chExt cx="2505085" cy="2505085"/>
          </a:xfrm>
        </p:grpSpPr>
        <p:pic>
          <p:nvPicPr>
            <p:cNvPr id="1353" name="Groupe" descr="Group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505086" cy="25050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4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28883" y="903620"/>
              <a:ext cx="1625601" cy="1473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61" name="Groupe"/>
          <p:cNvGrpSpPr/>
          <p:nvPr/>
        </p:nvGrpSpPr>
        <p:grpSpPr>
          <a:xfrm>
            <a:off x="2711188" y="6848115"/>
            <a:ext cx="9073894" cy="3315727"/>
            <a:chOff x="0" y="27457"/>
            <a:chExt cx="9073893" cy="3315726"/>
          </a:xfrm>
        </p:grpSpPr>
        <p:pic>
          <p:nvPicPr>
            <p:cNvPr id="135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27457"/>
              <a:ext cx="3315728" cy="3315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758166" y="27457"/>
              <a:ext cx="3315728" cy="3315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8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829104" y="1253595"/>
              <a:ext cx="1674911" cy="1630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9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17848"/>
            <a:stretch>
              <a:fillRect/>
            </a:stretch>
          </p:blipFill>
          <p:spPr>
            <a:xfrm>
              <a:off x="6496867" y="2173951"/>
              <a:ext cx="1838271" cy="715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0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6703400" y="1451317"/>
              <a:ext cx="1425205" cy="522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62" name="https://liberation.checknews.fr"/>
          <p:cNvSpPr txBox="1"/>
          <p:nvPr/>
        </p:nvSpPr>
        <p:spPr>
          <a:xfrm>
            <a:off x="7233041" y="10280109"/>
            <a:ext cx="5812703" cy="708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/>
            </a:lvl1pPr>
          </a:lstStyle>
          <a:p>
            <a:pPr/>
            <a:r>
              <a:t>https://liberation.checknews.fr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Webographie"/>
          <p:cNvSpPr txBox="1"/>
          <p:nvPr/>
        </p:nvSpPr>
        <p:spPr>
          <a:xfrm>
            <a:off x="9646304" y="6309216"/>
            <a:ext cx="5091393" cy="1097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300"/>
            </a:lvl1pPr>
          </a:lstStyle>
          <a:p>
            <a:pPr/>
            <a:r>
              <a:t>Webographie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Rectangle"/>
          <p:cNvSpPr/>
          <p:nvPr/>
        </p:nvSpPr>
        <p:spPr>
          <a:xfrm>
            <a:off x="0" y="6824179"/>
            <a:ext cx="24384001" cy="1841435"/>
          </a:xfrm>
          <a:prstGeom prst="rect">
            <a:avLst/>
          </a:prstGeom>
          <a:solidFill>
            <a:srgbClr val="000000">
              <a:alpha val="7001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369" name="#ClasseTICE  1d - Les P’tits fascicules"/>
          <p:cNvSpPr txBox="1"/>
          <p:nvPr/>
        </p:nvSpPr>
        <p:spPr>
          <a:xfrm>
            <a:off x="751358" y="5653800"/>
            <a:ext cx="10074834" cy="812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400"/>
            </a:lvl1pPr>
          </a:lstStyle>
          <a:p>
            <a:pPr/>
            <a:r>
              <a:t>#ClasseTICE  1d - Les P’tits fascicules</a:t>
            </a:r>
          </a:p>
        </p:txBody>
      </p:sp>
      <p:sp>
        <p:nvSpPr>
          <p:cNvPr id="1370" name="Webographie"/>
          <p:cNvSpPr txBox="1"/>
          <p:nvPr/>
        </p:nvSpPr>
        <p:spPr>
          <a:xfrm>
            <a:off x="19541574" y="577223"/>
            <a:ext cx="4229583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Webographie</a:t>
            </a:r>
          </a:p>
        </p:txBody>
      </p:sp>
      <p:sp>
        <p:nvSpPr>
          <p:cNvPr id="1371" name="http://bit.ly/PtitsFasciculesTICE"/>
          <p:cNvSpPr txBox="1"/>
          <p:nvPr/>
        </p:nvSpPr>
        <p:spPr>
          <a:xfrm>
            <a:off x="4192027" y="7257232"/>
            <a:ext cx="9820530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http://bit.ly/PtitsFasciculesTICE</a:t>
            </a:r>
          </a:p>
        </p:txBody>
      </p:sp>
      <p:pic>
        <p:nvPicPr>
          <p:cNvPr id="13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66420" y="4867992"/>
            <a:ext cx="5715001" cy="571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Rectangle"/>
          <p:cNvSpPr/>
          <p:nvPr/>
        </p:nvSpPr>
        <p:spPr>
          <a:xfrm>
            <a:off x="0" y="6824179"/>
            <a:ext cx="24384001" cy="1841435"/>
          </a:xfrm>
          <a:prstGeom prst="rect">
            <a:avLst/>
          </a:prstGeom>
          <a:solidFill>
            <a:srgbClr val="000000">
              <a:alpha val="7001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375" name="Conversation avec Michel Serres : les mutations du cognitif"/>
          <p:cNvSpPr txBox="1"/>
          <p:nvPr/>
        </p:nvSpPr>
        <p:spPr>
          <a:xfrm>
            <a:off x="751358" y="5653800"/>
            <a:ext cx="15457196" cy="812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400"/>
            </a:lvl1pPr>
          </a:lstStyle>
          <a:p>
            <a:pPr/>
            <a:r>
              <a:t>Conversation avec Michel Serres : les mutations du cognitif</a:t>
            </a:r>
          </a:p>
        </p:txBody>
      </p:sp>
      <p:sp>
        <p:nvSpPr>
          <p:cNvPr id="1376" name="Webographie"/>
          <p:cNvSpPr txBox="1"/>
          <p:nvPr/>
        </p:nvSpPr>
        <p:spPr>
          <a:xfrm>
            <a:off x="19541574" y="577223"/>
            <a:ext cx="4229583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Webographie</a:t>
            </a:r>
          </a:p>
        </p:txBody>
      </p:sp>
      <p:sp>
        <p:nvSpPr>
          <p:cNvPr id="1377" name="http://bit.ly/MSerresConversation"/>
          <p:cNvSpPr txBox="1"/>
          <p:nvPr/>
        </p:nvSpPr>
        <p:spPr>
          <a:xfrm>
            <a:off x="3319068" y="7257232"/>
            <a:ext cx="10321774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http://bit.ly/MSerresConversation</a:t>
            </a:r>
          </a:p>
        </p:txBody>
      </p:sp>
      <p:pic>
        <p:nvPicPr>
          <p:cNvPr id="13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47015" y="4848587"/>
            <a:ext cx="5753810" cy="5753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Approches, styles et courants"/>
          <p:cNvSpPr txBox="1"/>
          <p:nvPr/>
        </p:nvSpPr>
        <p:spPr>
          <a:xfrm>
            <a:off x="6344881" y="6290719"/>
            <a:ext cx="11694237" cy="1134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600"/>
            </a:lvl1pPr>
          </a:lstStyle>
          <a:p>
            <a:pPr/>
            <a:r>
              <a:t>Approches, styles et courants</a:t>
            </a:r>
          </a:p>
        </p:txBody>
      </p:sp>
      <p:sp>
        <p:nvSpPr>
          <p:cNvPr id="154" name="Les enseignants"/>
          <p:cNvSpPr txBox="1"/>
          <p:nvPr/>
        </p:nvSpPr>
        <p:spPr>
          <a:xfrm>
            <a:off x="8961742" y="6290719"/>
            <a:ext cx="6460516" cy="1134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600"/>
            </a:lvl1pPr>
          </a:lstStyle>
          <a:p>
            <a:pPr/>
            <a:r>
              <a:t>Les enseignants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2"/>
      <p:bldP build="whole" bldLvl="1" animBg="1" rev="0" advAuto="0" spid="154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Rectangle"/>
          <p:cNvSpPr/>
          <p:nvPr/>
        </p:nvSpPr>
        <p:spPr>
          <a:xfrm>
            <a:off x="0" y="6824179"/>
            <a:ext cx="24384001" cy="1841435"/>
          </a:xfrm>
          <a:prstGeom prst="rect">
            <a:avLst/>
          </a:prstGeom>
          <a:solidFill>
            <a:srgbClr val="000000">
              <a:alpha val="7001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381" name="Développer un esprit critique - Traitement de l’information"/>
          <p:cNvSpPr txBox="1"/>
          <p:nvPr/>
        </p:nvSpPr>
        <p:spPr>
          <a:xfrm>
            <a:off x="751358" y="5653800"/>
            <a:ext cx="15062124" cy="812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400"/>
            </a:lvl1pPr>
          </a:lstStyle>
          <a:p>
            <a:pPr/>
            <a:r>
              <a:t>Développer un esprit critique - Traitement de l’information</a:t>
            </a:r>
          </a:p>
        </p:txBody>
      </p:sp>
      <p:grpSp>
        <p:nvGrpSpPr>
          <p:cNvPr id="1384" name="Groupe"/>
          <p:cNvGrpSpPr/>
          <p:nvPr/>
        </p:nvGrpSpPr>
        <p:grpSpPr>
          <a:xfrm>
            <a:off x="2894843" y="4829456"/>
            <a:ext cx="19625327" cy="5715001"/>
            <a:chOff x="0" y="197420"/>
            <a:chExt cx="19625326" cy="5715000"/>
          </a:xfrm>
        </p:grpSpPr>
        <p:sp>
          <p:nvSpPr>
            <p:cNvPr id="1382" name="Groupe"/>
            <p:cNvSpPr txBox="1"/>
            <p:nvPr/>
          </p:nvSpPr>
          <p:spPr>
            <a:xfrm>
              <a:off x="0" y="2649055"/>
              <a:ext cx="10415296" cy="837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4600"/>
              </a:lvl1pPr>
            </a:lstStyle>
            <a:p>
              <a:pPr/>
              <a:r>
                <a:t>http://bit.ly/RechercheTraitementInfo2</a:t>
              </a:r>
            </a:p>
          </p:txBody>
        </p:sp>
        <p:pic>
          <p:nvPicPr>
            <p:cNvPr id="138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10326" y="197420"/>
              <a:ext cx="5715001" cy="5715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85" name="Webographie"/>
          <p:cNvSpPr txBox="1"/>
          <p:nvPr/>
        </p:nvSpPr>
        <p:spPr>
          <a:xfrm>
            <a:off x="19541574" y="577223"/>
            <a:ext cx="4229583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Webographie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Rectangle"/>
          <p:cNvSpPr/>
          <p:nvPr/>
        </p:nvSpPr>
        <p:spPr>
          <a:xfrm>
            <a:off x="0" y="6824179"/>
            <a:ext cx="24384001" cy="1841435"/>
          </a:xfrm>
          <a:prstGeom prst="rect">
            <a:avLst/>
          </a:prstGeom>
          <a:solidFill>
            <a:srgbClr val="000000">
              <a:alpha val="7001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388" name="Développer un esprit critique - Fred se méfie des fausses infos"/>
          <p:cNvSpPr txBox="1"/>
          <p:nvPr/>
        </p:nvSpPr>
        <p:spPr>
          <a:xfrm>
            <a:off x="751358" y="5672482"/>
            <a:ext cx="15572436" cy="775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200"/>
            </a:lvl1pPr>
          </a:lstStyle>
          <a:p>
            <a:pPr/>
            <a:r>
              <a:t>Développer un esprit critique - Fred se méfie des fausses infos</a:t>
            </a:r>
          </a:p>
        </p:txBody>
      </p:sp>
      <p:sp>
        <p:nvSpPr>
          <p:cNvPr id="1389" name="Webographie"/>
          <p:cNvSpPr txBox="1"/>
          <p:nvPr/>
        </p:nvSpPr>
        <p:spPr>
          <a:xfrm>
            <a:off x="19541574" y="577223"/>
            <a:ext cx="4229583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Webographie</a:t>
            </a:r>
          </a:p>
        </p:txBody>
      </p:sp>
      <p:grpSp>
        <p:nvGrpSpPr>
          <p:cNvPr id="1392" name="Groupe"/>
          <p:cNvGrpSpPr/>
          <p:nvPr/>
        </p:nvGrpSpPr>
        <p:grpSpPr>
          <a:xfrm>
            <a:off x="2955095" y="4823896"/>
            <a:ext cx="19607803" cy="5715001"/>
            <a:chOff x="0" y="0"/>
            <a:chExt cx="19607801" cy="5715000"/>
          </a:xfrm>
        </p:grpSpPr>
        <p:sp>
          <p:nvSpPr>
            <p:cNvPr id="1390" name="Groupe"/>
            <p:cNvSpPr txBox="1"/>
            <p:nvPr/>
          </p:nvSpPr>
          <p:spPr>
            <a:xfrm>
              <a:off x="0" y="2000269"/>
              <a:ext cx="13901513" cy="17144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/>
              <a:r>
                <a:t>http://bit.ly/FredSeMefie</a:t>
              </a:r>
            </a:p>
          </p:txBody>
        </p:sp>
        <p:pic>
          <p:nvPicPr>
            <p:cNvPr id="139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892801" y="0"/>
              <a:ext cx="5715001" cy="5715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Rectangle"/>
          <p:cNvSpPr/>
          <p:nvPr/>
        </p:nvSpPr>
        <p:spPr>
          <a:xfrm>
            <a:off x="0" y="6824179"/>
            <a:ext cx="24384001" cy="1841435"/>
          </a:xfrm>
          <a:prstGeom prst="rect">
            <a:avLst/>
          </a:prstGeom>
          <a:solidFill>
            <a:srgbClr val="000000">
              <a:alpha val="7001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395" name="Développer un esprit critique - Sources fiables"/>
          <p:cNvSpPr txBox="1"/>
          <p:nvPr/>
        </p:nvSpPr>
        <p:spPr>
          <a:xfrm>
            <a:off x="751358" y="5653800"/>
            <a:ext cx="12123395" cy="812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400"/>
            </a:lvl1pPr>
          </a:lstStyle>
          <a:p>
            <a:pPr/>
            <a:r>
              <a:t>Développer un esprit critique - Sources fiables</a:t>
            </a:r>
          </a:p>
        </p:txBody>
      </p:sp>
      <p:sp>
        <p:nvSpPr>
          <p:cNvPr id="1396" name="Webographie"/>
          <p:cNvSpPr txBox="1"/>
          <p:nvPr/>
        </p:nvSpPr>
        <p:spPr>
          <a:xfrm>
            <a:off x="19541574" y="577223"/>
            <a:ext cx="4229583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Webographie</a:t>
            </a:r>
          </a:p>
        </p:txBody>
      </p:sp>
      <p:grpSp>
        <p:nvGrpSpPr>
          <p:cNvPr id="1399" name="Groupe"/>
          <p:cNvGrpSpPr/>
          <p:nvPr/>
        </p:nvGrpSpPr>
        <p:grpSpPr>
          <a:xfrm>
            <a:off x="4414017" y="4823896"/>
            <a:ext cx="18121366" cy="5715001"/>
            <a:chOff x="0" y="-63499"/>
            <a:chExt cx="18121365" cy="5715000"/>
          </a:xfrm>
        </p:grpSpPr>
        <p:sp>
          <p:nvSpPr>
            <p:cNvPr id="1397" name="http://bit.ly/ConceptFiabilite"/>
            <p:cNvSpPr txBox="1"/>
            <p:nvPr/>
          </p:nvSpPr>
          <p:spPr>
            <a:xfrm>
              <a:off x="-1" y="2389240"/>
              <a:ext cx="8718323" cy="936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>
                  <a:hlinkClick r:id="rId2" invalidUrl="" action="" tgtFrame="" tooltip="" history="1" highlightClick="0" endSnd="0"/>
                </a:defRPr>
              </a:lvl1pPr>
            </a:lstStyle>
            <a:p>
              <a:pPr/>
              <a:r>
                <a:rPr>
                  <a:hlinkClick r:id="rId2" invalidUrl="" action="" tgtFrame="" tooltip="" history="1" highlightClick="0" endSnd="0"/>
                </a:rPr>
                <a:t>http://bit.ly/ConceptFiabilite</a:t>
              </a:r>
            </a:p>
          </p:txBody>
        </p:sp>
        <p:pic>
          <p:nvPicPr>
            <p:cNvPr id="139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406365" y="-63500"/>
              <a:ext cx="5715001" cy="5715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Rectangle"/>
          <p:cNvSpPr/>
          <p:nvPr/>
        </p:nvSpPr>
        <p:spPr>
          <a:xfrm>
            <a:off x="0" y="6824179"/>
            <a:ext cx="24384001" cy="1841435"/>
          </a:xfrm>
          <a:prstGeom prst="rect">
            <a:avLst/>
          </a:prstGeom>
          <a:solidFill>
            <a:srgbClr val="000000">
              <a:alpha val="7001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402" name="Être créateur - Histoire de manga"/>
          <p:cNvSpPr txBox="1"/>
          <p:nvPr/>
        </p:nvSpPr>
        <p:spPr>
          <a:xfrm>
            <a:off x="751358" y="5653800"/>
            <a:ext cx="8707451" cy="812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400"/>
            </a:lvl1pPr>
          </a:lstStyle>
          <a:p>
            <a:pPr/>
            <a:r>
              <a:t>Être créateur - Histoire de manga</a:t>
            </a:r>
          </a:p>
        </p:txBody>
      </p:sp>
      <p:sp>
        <p:nvSpPr>
          <p:cNvPr id="1403" name="http://bit.ly/HistoireManga"/>
          <p:cNvSpPr txBox="1"/>
          <p:nvPr/>
        </p:nvSpPr>
        <p:spPr>
          <a:xfrm>
            <a:off x="6594453" y="7276636"/>
            <a:ext cx="8156322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http://bit.ly/HistoireManga</a:t>
            </a:r>
          </a:p>
        </p:txBody>
      </p:sp>
      <p:pic>
        <p:nvPicPr>
          <p:cNvPr id="14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2903" y="4823896"/>
            <a:ext cx="5715001" cy="571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05" name="Webographie"/>
          <p:cNvSpPr txBox="1"/>
          <p:nvPr/>
        </p:nvSpPr>
        <p:spPr>
          <a:xfrm>
            <a:off x="19541574" y="577223"/>
            <a:ext cx="4229583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Webographie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Rectangle"/>
          <p:cNvSpPr/>
          <p:nvPr/>
        </p:nvSpPr>
        <p:spPr>
          <a:xfrm>
            <a:off x="0" y="6824179"/>
            <a:ext cx="24384001" cy="1841435"/>
          </a:xfrm>
          <a:prstGeom prst="rect">
            <a:avLst/>
          </a:prstGeom>
          <a:solidFill>
            <a:srgbClr val="000000">
              <a:alpha val="7001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408" name="Être créateur - SAÉ - Une guerre en noir et blanc"/>
          <p:cNvSpPr txBox="1"/>
          <p:nvPr/>
        </p:nvSpPr>
        <p:spPr>
          <a:xfrm>
            <a:off x="751358" y="5653800"/>
            <a:ext cx="12620727" cy="812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400"/>
            </a:lvl1pPr>
          </a:lstStyle>
          <a:p>
            <a:pPr/>
            <a:r>
              <a:t>Être créateur - SAÉ - Une guerre en noir et blanc</a:t>
            </a:r>
          </a:p>
        </p:txBody>
      </p:sp>
      <p:sp>
        <p:nvSpPr>
          <p:cNvPr id="1409" name="http://bit.ly/UneGuerreEnNoirEtBlanc"/>
          <p:cNvSpPr txBox="1"/>
          <p:nvPr/>
        </p:nvSpPr>
        <p:spPr>
          <a:xfrm>
            <a:off x="4949396" y="7276636"/>
            <a:ext cx="11446435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http://bit.ly/UneGuerreEnNoirEtBlanc</a:t>
            </a:r>
          </a:p>
        </p:txBody>
      </p:sp>
      <p:sp>
        <p:nvSpPr>
          <p:cNvPr id="1410" name="Webographie"/>
          <p:cNvSpPr txBox="1"/>
          <p:nvPr/>
        </p:nvSpPr>
        <p:spPr>
          <a:xfrm>
            <a:off x="19541574" y="577223"/>
            <a:ext cx="4229583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Webographie</a:t>
            </a:r>
          </a:p>
        </p:txBody>
      </p:sp>
      <p:pic>
        <p:nvPicPr>
          <p:cNvPr id="14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2903" y="4823896"/>
            <a:ext cx="5715001" cy="571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Rectangle"/>
          <p:cNvSpPr/>
          <p:nvPr/>
        </p:nvSpPr>
        <p:spPr>
          <a:xfrm>
            <a:off x="0" y="6824179"/>
            <a:ext cx="24384001" cy="1841435"/>
          </a:xfrm>
          <a:prstGeom prst="rect">
            <a:avLst/>
          </a:prstGeom>
          <a:solidFill>
            <a:srgbClr val="000000">
              <a:alpha val="7001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414" name="Organiser ses idées - Croquinotes (Sketchnoting)"/>
          <p:cNvSpPr txBox="1"/>
          <p:nvPr/>
        </p:nvSpPr>
        <p:spPr>
          <a:xfrm>
            <a:off x="751358" y="5653800"/>
            <a:ext cx="12827483" cy="812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400"/>
            </a:lvl1pPr>
          </a:lstStyle>
          <a:p>
            <a:pPr/>
            <a:r>
              <a:t>Organiser ses idées - Croquinotes (Sketchnoting)</a:t>
            </a:r>
          </a:p>
        </p:txBody>
      </p:sp>
      <p:sp>
        <p:nvSpPr>
          <p:cNvPr id="1415" name="http://bit.ly/Croquinotes"/>
          <p:cNvSpPr txBox="1"/>
          <p:nvPr/>
        </p:nvSpPr>
        <p:spPr>
          <a:xfrm>
            <a:off x="6943474" y="7276636"/>
            <a:ext cx="7458279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http://bit.ly/Croquinotes</a:t>
            </a:r>
          </a:p>
        </p:txBody>
      </p:sp>
      <p:pic>
        <p:nvPicPr>
          <p:cNvPr id="14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22903" y="4829456"/>
            <a:ext cx="5715001" cy="571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17" name="Webographie"/>
          <p:cNvSpPr txBox="1"/>
          <p:nvPr/>
        </p:nvSpPr>
        <p:spPr>
          <a:xfrm>
            <a:off x="19541574" y="577223"/>
            <a:ext cx="4229583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Webographie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Rectangle"/>
          <p:cNvSpPr/>
          <p:nvPr/>
        </p:nvSpPr>
        <p:spPr>
          <a:xfrm>
            <a:off x="0" y="6824179"/>
            <a:ext cx="24384001" cy="1841435"/>
          </a:xfrm>
          <a:prstGeom prst="rect">
            <a:avLst/>
          </a:prstGeom>
          <a:solidFill>
            <a:srgbClr val="000000">
              <a:alpha val="7001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grpSp>
        <p:nvGrpSpPr>
          <p:cNvPr id="1422" name="Groupe"/>
          <p:cNvGrpSpPr/>
          <p:nvPr/>
        </p:nvGrpSpPr>
        <p:grpSpPr>
          <a:xfrm>
            <a:off x="3785462" y="4823896"/>
            <a:ext cx="18859260" cy="5715001"/>
            <a:chOff x="1964359" y="-63500"/>
            <a:chExt cx="18859259" cy="5715000"/>
          </a:xfrm>
        </p:grpSpPr>
        <p:sp>
          <p:nvSpPr>
            <p:cNvPr id="1420" name="http://bit.ly/PedagogieParEnquete"/>
            <p:cNvSpPr txBox="1"/>
            <p:nvPr/>
          </p:nvSpPr>
          <p:spPr>
            <a:xfrm>
              <a:off x="1964359" y="2389240"/>
              <a:ext cx="10578669" cy="936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/>
              <a:r>
                <a:t>http://bit.ly/PedagogieParEnquete</a:t>
              </a:r>
            </a:p>
          </p:txBody>
        </p:sp>
        <p:pic>
          <p:nvPicPr>
            <p:cNvPr id="142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108618" y="-63500"/>
              <a:ext cx="5715001" cy="5715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23" name="SAMR - Modification - La pedagogie par enquêtes"/>
          <p:cNvSpPr txBox="1"/>
          <p:nvPr/>
        </p:nvSpPr>
        <p:spPr>
          <a:xfrm>
            <a:off x="751358" y="5653800"/>
            <a:ext cx="13127000" cy="812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400"/>
            </a:lvl1pPr>
          </a:lstStyle>
          <a:p>
            <a:pPr/>
            <a:r>
              <a:t>SAMR - Modification - La pedagogie par enquêtes</a:t>
            </a:r>
          </a:p>
        </p:txBody>
      </p:sp>
      <p:sp>
        <p:nvSpPr>
          <p:cNvPr id="1424" name="Webographie"/>
          <p:cNvSpPr txBox="1"/>
          <p:nvPr/>
        </p:nvSpPr>
        <p:spPr>
          <a:xfrm>
            <a:off x="19541574" y="577223"/>
            <a:ext cx="4229583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Webographie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Rectangle"/>
          <p:cNvSpPr/>
          <p:nvPr/>
        </p:nvSpPr>
        <p:spPr>
          <a:xfrm>
            <a:off x="0" y="6824179"/>
            <a:ext cx="24384001" cy="1841435"/>
          </a:xfrm>
          <a:prstGeom prst="rect">
            <a:avLst/>
          </a:prstGeom>
          <a:solidFill>
            <a:srgbClr val="000000">
              <a:alpha val="7001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1427" name="SAMR - Modification - La twittérature"/>
          <p:cNvSpPr txBox="1"/>
          <p:nvPr/>
        </p:nvSpPr>
        <p:spPr>
          <a:xfrm>
            <a:off x="751358" y="5653800"/>
            <a:ext cx="9782582" cy="812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400"/>
            </a:lvl1pPr>
          </a:lstStyle>
          <a:p>
            <a:pPr/>
            <a:r>
              <a:t>SAMR - Modification - La twittérature</a:t>
            </a:r>
          </a:p>
        </p:txBody>
      </p:sp>
      <p:grpSp>
        <p:nvGrpSpPr>
          <p:cNvPr id="1430" name="Groupe"/>
          <p:cNvGrpSpPr/>
          <p:nvPr/>
        </p:nvGrpSpPr>
        <p:grpSpPr>
          <a:xfrm>
            <a:off x="4359866" y="4905831"/>
            <a:ext cx="18287780" cy="5678130"/>
            <a:chOff x="0" y="0"/>
            <a:chExt cx="18287778" cy="5678128"/>
          </a:xfrm>
        </p:grpSpPr>
        <p:sp>
          <p:nvSpPr>
            <p:cNvPr id="1428" name="Groupe"/>
            <p:cNvSpPr txBox="1"/>
            <p:nvPr/>
          </p:nvSpPr>
          <p:spPr>
            <a:xfrm>
              <a:off x="-1" y="2371268"/>
              <a:ext cx="9366836" cy="936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tabLst>
                  <a:tab pos="6997700" algn="l"/>
                </a:tabLst>
              </a:lvl1pPr>
            </a:lstStyle>
            <a:p>
              <a:pPr/>
              <a:r>
                <a:t>http://bit.ly/REFERtwitterature</a:t>
              </a:r>
            </a:p>
          </p:txBody>
        </p:sp>
        <p:pic>
          <p:nvPicPr>
            <p:cNvPr id="142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609649" y="0"/>
              <a:ext cx="5678130" cy="5678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31" name="Webographie"/>
          <p:cNvSpPr txBox="1"/>
          <p:nvPr/>
        </p:nvSpPr>
        <p:spPr>
          <a:xfrm>
            <a:off x="19541574" y="577223"/>
            <a:ext cx="4229583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Webographie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Rectangle"/>
          <p:cNvSpPr/>
          <p:nvPr/>
        </p:nvSpPr>
        <p:spPr>
          <a:xfrm>
            <a:off x="0" y="6824179"/>
            <a:ext cx="24384001" cy="1841435"/>
          </a:xfrm>
          <a:prstGeom prst="rect">
            <a:avLst/>
          </a:prstGeom>
          <a:solidFill>
            <a:srgbClr val="000000">
              <a:alpha val="7001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grpSp>
        <p:nvGrpSpPr>
          <p:cNvPr id="1436" name="Groupe"/>
          <p:cNvGrpSpPr/>
          <p:nvPr/>
        </p:nvGrpSpPr>
        <p:grpSpPr>
          <a:xfrm>
            <a:off x="1821103" y="4823896"/>
            <a:ext cx="20741795" cy="5715001"/>
            <a:chOff x="0" y="-63499"/>
            <a:chExt cx="20741794" cy="5715000"/>
          </a:xfrm>
        </p:grpSpPr>
        <p:sp>
          <p:nvSpPr>
            <p:cNvPr id="1434" name="https://cursus.edu/dossier-de-la-semaine/2192"/>
            <p:cNvSpPr txBox="1"/>
            <p:nvPr/>
          </p:nvSpPr>
          <p:spPr>
            <a:xfrm>
              <a:off x="0" y="2389240"/>
              <a:ext cx="14507388" cy="936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/>
              <a:r>
                <a:t>https://cursus.edu/dossier-de-la-semaine/2192</a:t>
              </a:r>
            </a:p>
          </p:txBody>
        </p:sp>
        <p:pic>
          <p:nvPicPr>
            <p:cNvPr id="143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026794" y="-63500"/>
              <a:ext cx="5715001" cy="5715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37" name="SAMR - Redéfinition - L’école au musée"/>
          <p:cNvSpPr txBox="1"/>
          <p:nvPr/>
        </p:nvSpPr>
        <p:spPr>
          <a:xfrm>
            <a:off x="751358" y="5653800"/>
            <a:ext cx="10425202" cy="812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400"/>
            </a:lvl1pPr>
          </a:lstStyle>
          <a:p>
            <a:pPr/>
            <a:r>
              <a:t>SAMR - Redéfinition - L’école au musée</a:t>
            </a:r>
          </a:p>
        </p:txBody>
      </p:sp>
      <p:sp>
        <p:nvSpPr>
          <p:cNvPr id="1438" name="Webographie"/>
          <p:cNvSpPr txBox="1"/>
          <p:nvPr/>
        </p:nvSpPr>
        <p:spPr>
          <a:xfrm>
            <a:off x="19541574" y="577223"/>
            <a:ext cx="4229583" cy="936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/>
          </a:lstStyle>
          <a:p>
            <a:pPr/>
            <a:r>
              <a:t>Webographie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André Roux…"/>
          <p:cNvSpPr txBox="1"/>
          <p:nvPr/>
        </p:nvSpPr>
        <p:spPr>
          <a:xfrm>
            <a:off x="8772064" y="10084416"/>
            <a:ext cx="13674624" cy="2562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/>
            <a:r>
              <a:t>André Roux</a:t>
            </a:r>
          </a:p>
          <a:p>
            <a:pPr algn="r"/>
            <a:r>
              <a:t>Consultant en technologies éducationnelles</a:t>
            </a:r>
          </a:p>
          <a:p>
            <a:pPr algn="r"/>
            <a:r>
              <a:rPr>
                <a:hlinkClick r:id="rId2" invalidUrl="" action="" tgtFrame="" tooltip="" history="1" highlightClick="0" endSnd="0"/>
              </a:rPr>
              <a:t>aroux@videotron.ca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oute ressemblance avec des personnes existantes ou ayant existé…"/>
          <p:cNvSpPr txBox="1"/>
          <p:nvPr/>
        </p:nvSpPr>
        <p:spPr>
          <a:xfrm>
            <a:off x="1750555" y="7837540"/>
            <a:ext cx="20882890" cy="1749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Toute ressemblance avec des personnes existantes ou ayant existé</a:t>
            </a:r>
          </a:p>
          <a:p>
            <a:pPr/>
            <a:r>
              <a:t>est purement fortuite. 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14805" y="1589140"/>
            <a:ext cx="4154390" cy="415438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Avertissement"/>
          <p:cNvSpPr txBox="1"/>
          <p:nvPr/>
        </p:nvSpPr>
        <p:spPr>
          <a:xfrm>
            <a:off x="9232499" y="6198407"/>
            <a:ext cx="5919001" cy="118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900"/>
            </a:lvl1pPr>
          </a:lstStyle>
          <a:p>
            <a:pPr/>
            <a:r>
              <a:t>Avertissement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Cette présentation peut être utilisée en respectant les conditions suivantes…"/>
          <p:cNvSpPr txBox="1"/>
          <p:nvPr/>
        </p:nvSpPr>
        <p:spPr>
          <a:xfrm>
            <a:off x="8907141" y="10344707"/>
            <a:ext cx="13404470" cy="242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/>
          </a:p>
          <a:p>
            <a:pPr algn="r">
              <a:defRPr sz="3000"/>
            </a:pPr>
            <a:r>
              <a:t>Cette présentation peut être utilisée en respectant les conditions suivantes</a:t>
            </a:r>
          </a:p>
          <a:p>
            <a:pPr algn="r">
              <a:defRPr sz="3000"/>
            </a:pPr>
            <a:r>
              <a:t>Licence Creative Commons</a:t>
            </a:r>
          </a:p>
          <a:p>
            <a:pPr algn="r">
              <a:defRPr sz="3500"/>
            </a:pPr>
            <a:r>
              <a:t>CC BY-NC</a:t>
            </a:r>
          </a:p>
        </p:txBody>
      </p:sp>
      <p:pic>
        <p:nvPicPr>
          <p:cNvPr id="14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09652" y="11884271"/>
            <a:ext cx="776737" cy="776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9" name="Groupe"/>
          <p:cNvGrpSpPr/>
          <p:nvPr/>
        </p:nvGrpSpPr>
        <p:grpSpPr>
          <a:xfrm>
            <a:off x="17441829" y="8166387"/>
            <a:ext cx="5484567" cy="3466056"/>
            <a:chOff x="27653" y="1582843"/>
            <a:chExt cx="5484566" cy="3466055"/>
          </a:xfrm>
        </p:grpSpPr>
        <p:grpSp>
          <p:nvGrpSpPr>
            <p:cNvPr id="1446" name="Groupe"/>
            <p:cNvGrpSpPr/>
            <p:nvPr/>
          </p:nvGrpSpPr>
          <p:grpSpPr>
            <a:xfrm rot="720000">
              <a:off x="1838439" y="1792035"/>
              <a:ext cx="2314237" cy="2872595"/>
              <a:chOff x="0" y="0"/>
              <a:chExt cx="2314236" cy="2872593"/>
            </a:xfrm>
          </p:grpSpPr>
          <p:sp>
            <p:nvSpPr>
              <p:cNvPr id="1444" name="Triangle"/>
              <p:cNvSpPr/>
              <p:nvPr/>
            </p:nvSpPr>
            <p:spPr>
              <a:xfrm rot="20940000">
                <a:off x="227636" y="153790"/>
                <a:ext cx="1858964" cy="256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979" y="0"/>
                    </a:moveTo>
                    <a:lnTo>
                      <a:pt x="21600" y="8007"/>
                    </a:lnTo>
                    <a:lnTo>
                      <a:pt x="0" y="21600"/>
                    </a:lnTo>
                    <a:lnTo>
                      <a:pt x="19979" y="0"/>
                    </a:lnTo>
                    <a:close/>
                  </a:path>
                </a:pathLst>
              </a:custGeom>
              <a:solidFill>
                <a:srgbClr val="FFBE1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9531" tIns="59531" rIns="59531" bIns="59531" numCol="1" anchor="ctr">
                <a:noAutofit/>
              </a:bodyPr>
              <a:lstStyle/>
              <a:p>
                <a:pPr defTabSz="584200">
                  <a:defRPr sz="2800">
                    <a:solidFill>
                      <a:srgbClr val="000000"/>
                    </a:solidFill>
                    <a:effectLst/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445" name="Triangle"/>
              <p:cNvSpPr/>
              <p:nvPr/>
            </p:nvSpPr>
            <p:spPr>
              <a:xfrm rot="20940000">
                <a:off x="772670" y="1267037"/>
                <a:ext cx="587882" cy="811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979" y="0"/>
                    </a:moveTo>
                    <a:lnTo>
                      <a:pt x="21600" y="8007"/>
                    </a:lnTo>
                    <a:lnTo>
                      <a:pt x="0" y="21600"/>
                    </a:lnTo>
                    <a:lnTo>
                      <a:pt x="19979" y="0"/>
                    </a:lnTo>
                    <a:close/>
                  </a:path>
                </a:pathLst>
              </a:custGeom>
              <a:solidFill>
                <a:srgbClr val="FE47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9531" tIns="59531" rIns="59531" bIns="59531" numCol="1" anchor="ctr">
                <a:noAutofit/>
              </a:bodyPr>
              <a:lstStyle/>
              <a:p>
                <a:pPr defTabSz="584200">
                  <a:defRPr sz="2800">
                    <a:solidFill>
                      <a:srgbClr val="000000"/>
                    </a:solidFill>
                    <a:effectLst/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</p:grpSp>
        <p:sp>
          <p:nvSpPr>
            <p:cNvPr id="1447" name="Andre"/>
            <p:cNvSpPr txBox="1"/>
            <p:nvPr/>
          </p:nvSpPr>
          <p:spPr>
            <a:xfrm>
              <a:off x="27653" y="2995346"/>
              <a:ext cx="3630245" cy="2053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6100">
                  <a:solidFill>
                    <a:srgbClr val="FFFFFF"/>
                  </a:solidFill>
                  <a:latin typeface="Angelina"/>
                  <a:ea typeface="Angelina"/>
                  <a:cs typeface="Angelina"/>
                  <a:sym typeface="Angelina"/>
                </a:defRPr>
              </a:lvl1pPr>
            </a:lstStyle>
            <a:p>
              <a:pPr/>
              <a:r>
                <a:t>Andre</a:t>
              </a:r>
            </a:p>
          </p:txBody>
        </p:sp>
        <p:sp>
          <p:nvSpPr>
            <p:cNvPr id="1448" name="Roux"/>
            <p:cNvSpPr txBox="1"/>
            <p:nvPr/>
          </p:nvSpPr>
          <p:spPr>
            <a:xfrm>
              <a:off x="2350075" y="2995346"/>
              <a:ext cx="3162145" cy="2053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7200">
                  <a:solidFill>
                    <a:srgbClr val="FFFFFF"/>
                  </a:solidFill>
                  <a:latin typeface="Angelina"/>
                  <a:ea typeface="Angelina"/>
                  <a:cs typeface="Angelina"/>
                  <a:sym typeface="Angelina"/>
                </a:defRPr>
              </a:lvl1pPr>
            </a:lstStyle>
            <a:p>
              <a:pPr/>
              <a:r>
                <a:t>Roux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